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3"/>
  </p:sldMasterIdLst>
  <p:sldIdLst>
    <p:sldId id="256" r:id="rId4"/>
    <p:sldId id="259" r:id="rId5"/>
    <p:sldId id="260" r:id="rId6"/>
    <p:sldId id="262" r:id="rId7"/>
    <p:sldId id="264" r:id="rId8"/>
    <p:sldId id="266" r:id="rId9"/>
    <p:sldId id="269" r:id="rId10"/>
    <p:sldId id="276" r:id="rId11"/>
    <p:sldId id="275" r:id="rId12"/>
    <p:sldId id="271" r:id="rId13"/>
    <p:sldId id="273" r:id="rId14"/>
  </p:sldIdLst>
  <p:sldSz cx="12192000" cy="6858000" type="screen16x9"/>
  <p:notesSz cx="6858000" cy="9144000"/>
  <p:embeddedFontLst>
    <p:embeddedFont>
      <p:font typeface="方正小标宋简体" panose="03000509000000000000" charset="-122"/>
      <p:regular r:id="rId18"/>
    </p:embeddedFont>
    <p:embeddedFont>
      <p:font typeface="等线 Light" panose="02010600030101010101" charset="-122"/>
      <p:regular r:id="rId19"/>
    </p:embeddedFont>
    <p:embeddedFont>
      <p:font typeface="等线" panose="02010600030101010101" charset="-122"/>
      <p:regular r:id="rId2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94674"/>
  </p:normalViewPr>
  <p:slideViewPr>
    <p:cSldViewPr snapToGrid="0">
      <p:cViewPr varScale="1">
        <p:scale>
          <a:sx n="124" d="100"/>
          <a:sy n="124" d="100"/>
        </p:scale>
        <p:origin x="2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font" Target="fonts/font3.fntdata"/><Relationship Id="rId2" Type="http://schemas.openxmlformats.org/officeDocument/2006/relationships/theme" Target="theme/theme1.xml"/><Relationship Id="rId19" Type="http://schemas.openxmlformats.org/officeDocument/2006/relationships/font" Target="fonts/font2.fntdata"/><Relationship Id="rId18" Type="http://schemas.openxmlformats.org/officeDocument/2006/relationships/font" Target="fonts/font1.fntdata"/><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endParaRPr kumimoji="1" lang="zh-CN" altLang="en-US"/>
          </a:p>
        </p:txBody>
      </p:sp>
      <p:sp>
        <p:nvSpPr>
          <p:cNvPr id="4" name="日期占位符 3"/>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fld id="{BDC48963-C8E2-1E4C-A771-F62A9F2C7DEC}"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p:txBody>
          <a:bodyPr/>
          <a:lstStyle/>
          <a:p>
            <a:fld id="{14F1114B-15D0-654E-97CA-9E77F051A874}"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1114B-15D0-654E-97CA-9E77F051A87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48963-C8E2-1E4C-A771-F62A9F2C7DEC}" type="datetimeFigureOut">
              <a:rPr kumimoji="1" lang="zh-CN" altLang="en-US" smtClean="0"/>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1114B-15D0-654E-97CA-9E77F051A87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032510" y="1525905"/>
            <a:ext cx="10401300" cy="2085975"/>
          </a:xfrm>
          <a:prstGeom prst="rect">
            <a:avLst/>
          </a:prstGeom>
        </p:spPr>
        <p:txBody>
          <a:bodyPr vert="horz" wrap="square" lIns="114300" tIns="57150" rIns="114300" bIns="57150" rtlCol="0" anchor="ctr" anchorCtr="0">
            <a:noAutofit/>
          </a:bodyPr>
          <a:lstStyle/>
          <a:p>
            <a:pPr>
              <a:lnSpc>
                <a:spcPct val="115000"/>
              </a:lnSpc>
            </a:pPr>
            <a:r>
              <a:rPr lang="zh-CN" altLang="en-US" sz="5400" b="1">
                <a:solidFill>
                  <a:schemeClr val="accent6">
                    <a:lumMod val="75000"/>
                    <a:alpha val="100000"/>
                  </a:schemeClr>
                </a:solidFill>
                <a:latin typeface="方正小标宋简体" panose="03000509000000000000" charset="-122"/>
                <a:ea typeface="方正小标宋简体" panose="03000509000000000000" charset="-122"/>
                <a:cs typeface="Noto Sans SC" panose="020B0500000000000000" charset="-122"/>
                <a:sym typeface="+mn-ea"/>
              </a:rPr>
              <a:t>图片解读</a:t>
            </a:r>
            <a:endParaRPr lang="zh-CN" altLang="en-US" sz="5400" b="1">
              <a:solidFill>
                <a:srgbClr val="000000">
                  <a:alpha val="100000"/>
                </a:srgbClr>
              </a:solidFill>
              <a:latin typeface="Noto Sans SC" panose="020B0500000000000000" charset="-122"/>
              <a:ea typeface="Noto Sans SC" panose="020B0500000000000000" charset="-122"/>
              <a:cs typeface="Noto Sans SC" panose="020B0500000000000000" charset="-122"/>
              <a:sym typeface="+mn-ea"/>
            </a:endParaRPr>
          </a:p>
          <a:p>
            <a:pPr>
              <a:lnSpc>
                <a:spcPct val="115000"/>
              </a:lnSpc>
            </a:pPr>
            <a:endParaRPr lang="zh-CN" altLang="en-US" sz="5400" b="1">
              <a:solidFill>
                <a:srgbClr val="000000">
                  <a:alpha val="100000"/>
                </a:srgbClr>
              </a:solidFill>
              <a:latin typeface="Noto Sans SC" panose="020B0500000000000000" charset="-122"/>
              <a:ea typeface="Noto Sans SC" panose="020B0500000000000000" charset="-122"/>
              <a:cs typeface="Noto Sans SC" panose="020B0500000000000000" charset="-122"/>
              <a:sym typeface="+mn-ea"/>
            </a:endParaRPr>
          </a:p>
          <a:p>
            <a:pPr>
              <a:lnSpc>
                <a:spcPct val="115000"/>
              </a:lnSpc>
            </a:pPr>
            <a:r>
              <a:rPr lang="zh-CN" altLang="en-US" sz="5400" b="1">
                <a:solidFill>
                  <a:schemeClr val="accent6">
                    <a:lumMod val="50000"/>
                    <a:alpha val="100000"/>
                  </a:schemeClr>
                </a:solidFill>
                <a:latin typeface="方正小标宋简体" panose="03000509000000000000" charset="-122"/>
                <a:ea typeface="方正小标宋简体" panose="03000509000000000000" charset="-122"/>
                <a:cs typeface="Noto Sans SC" panose="020B0500000000000000" charset="-122"/>
              </a:rPr>
              <a:t>《</a:t>
            </a:r>
            <a:r>
              <a:rPr lang="en-US" sz="5400" b="1">
                <a:solidFill>
                  <a:schemeClr val="accent6">
                    <a:lumMod val="50000"/>
                    <a:alpha val="100000"/>
                  </a:schemeClr>
                </a:solidFill>
                <a:latin typeface="方正小标宋简体" panose="03000509000000000000" charset="-122"/>
                <a:ea typeface="方正小标宋简体" panose="03000509000000000000" charset="-122"/>
                <a:cs typeface="Noto Sans SC" panose="020B0500000000000000" charset="-122"/>
              </a:rPr>
              <a:t>漳平市人民政府关于修订漳平市促进征兵工作实施办法的通知</a:t>
            </a:r>
            <a:r>
              <a:rPr lang="zh-CN" altLang="en-US" sz="5400" b="1">
                <a:solidFill>
                  <a:schemeClr val="accent6">
                    <a:lumMod val="50000"/>
                    <a:alpha val="100000"/>
                  </a:schemeClr>
                </a:solidFill>
                <a:latin typeface="方正小标宋简体" panose="03000509000000000000" charset="-122"/>
                <a:ea typeface="方正小标宋简体" panose="03000509000000000000" charset="-122"/>
                <a:cs typeface="Noto Sans SC" panose="020B0500000000000000" charset="-122"/>
              </a:rPr>
              <a:t>》</a:t>
            </a:r>
            <a:endParaRPr lang="zh-CN" altLang="en-US" sz="5400" b="1">
              <a:solidFill>
                <a:schemeClr val="accent6">
                  <a:lumMod val="50000"/>
                  <a:alpha val="100000"/>
                </a:schemeClr>
              </a:solidFill>
              <a:latin typeface="方正小标宋简体" panose="03000509000000000000" charset="-122"/>
              <a:ea typeface="方正小标宋简体" panose="03000509000000000000" charset="-122"/>
              <a:cs typeface="Noto Sans SC" panose="020B0500000000000000"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2969787" y="1990218"/>
            <a:ext cx="8743959" cy="3458629"/>
          </a:xfrm>
          <a:prstGeom prst="roundRect">
            <a:avLst>
              <a:gd name="adj" fmla="val 15487"/>
            </a:avLst>
          </a:prstGeom>
          <a:solidFill>
            <a:schemeClr val="lt2">
              <a:alpha val="100000"/>
            </a:schemeClr>
          </a:solidFill>
        </p:spPr>
      </p:sp>
      <p:sp>
        <p:nvSpPr>
          <p:cNvPr id="3" name="TextBox 3"/>
          <p:cNvSpPr txBox="1"/>
          <p:nvPr/>
        </p:nvSpPr>
        <p:spPr>
          <a:xfrm>
            <a:off x="5748020" y="709930"/>
            <a:ext cx="2959735" cy="85598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六、</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关键词解释</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4" name="Freeform 4"/>
          <p:cNvSpPr/>
          <p:nvPr/>
        </p:nvSpPr>
        <p:spPr>
          <a:xfrm>
            <a:off x="793990" y="3864619"/>
            <a:ext cx="1878494" cy="1878493"/>
          </a:xfrm>
          <a:custGeom>
            <a:avLst/>
            <a:gdLst/>
            <a:ahLst/>
            <a:cxnLst/>
            <a:rect l="l" t="t" r="r" b="b"/>
            <a:pathLst>
              <a:path w="1878494" h="1878493">
                <a:moveTo>
                  <a:pt x="0" y="939246"/>
                </a:moveTo>
                <a:cubicBezTo>
                  <a:pt x="0" y="420515"/>
                  <a:pt x="420515" y="0"/>
                  <a:pt x="939247" y="0"/>
                </a:cubicBezTo>
                <a:quadBezTo>
                  <a:pt x="1408871" y="0"/>
                  <a:pt x="1878494" y="0"/>
                </a:quadBezTo>
                <a:quadBezTo>
                  <a:pt x="1878494" y="469623"/>
                  <a:pt x="1878494" y="939246"/>
                </a:quadBezTo>
                <a:cubicBezTo>
                  <a:pt x="1878494" y="1457978"/>
                  <a:pt x="1457979" y="1878493"/>
                  <a:pt x="939247" y="1878493"/>
                </a:cubicBezTo>
                <a:cubicBezTo>
                  <a:pt x="420515" y="1878493"/>
                  <a:pt x="0" y="1457978"/>
                  <a:pt x="0" y="939247"/>
                </a:cubicBezTo>
              </a:path>
            </a:pathLst>
          </a:custGeom>
          <a:solidFill>
            <a:schemeClr val="accent1">
              <a:alpha val="100000"/>
            </a:schemeClr>
          </a:solidFill>
        </p:spPr>
        <p:txBody>
          <a:bodyPr vert="horz" wrap="square" lIns="91440" tIns="45720" rIns="91440" bIns="45720" rtlCol="0" anchor="ctr" anchorCtr="0">
            <a:noAutofit/>
          </a:bodyPr>
          <a:lstStyle/>
          <a:p>
            <a:pPr algn="ctr">
              <a:defRPr/>
            </a:pPr>
            <a:endParaRPr lang="en-US" sz="1100"/>
          </a:p>
        </p:txBody>
      </p:sp>
      <p:sp>
        <p:nvSpPr>
          <p:cNvPr id="5" name="Freeform 5"/>
          <p:cNvSpPr/>
          <p:nvPr/>
        </p:nvSpPr>
        <p:spPr>
          <a:xfrm flipV="1">
            <a:off x="793990" y="1659186"/>
            <a:ext cx="1878494" cy="1878493"/>
          </a:xfrm>
          <a:custGeom>
            <a:avLst/>
            <a:gdLst/>
            <a:ahLst/>
            <a:cxnLst/>
            <a:rect l="l" t="t" r="r" b="b"/>
            <a:pathLst>
              <a:path w="1878494" h="1878493">
                <a:moveTo>
                  <a:pt x="0" y="939246"/>
                </a:moveTo>
                <a:cubicBezTo>
                  <a:pt x="0" y="420515"/>
                  <a:pt x="420515" y="0"/>
                  <a:pt x="939247" y="0"/>
                </a:cubicBezTo>
                <a:quadBezTo>
                  <a:pt x="1408871" y="0"/>
                  <a:pt x="1878494" y="0"/>
                </a:quadBezTo>
                <a:quadBezTo>
                  <a:pt x="1878494" y="469623"/>
                  <a:pt x="1878494" y="939246"/>
                </a:quadBezTo>
                <a:cubicBezTo>
                  <a:pt x="1878494" y="1457978"/>
                  <a:pt x="1457979" y="1878493"/>
                  <a:pt x="939247" y="1878493"/>
                </a:cubicBezTo>
                <a:cubicBezTo>
                  <a:pt x="420515" y="1878493"/>
                  <a:pt x="0" y="1457978"/>
                  <a:pt x="0" y="939247"/>
                </a:cubicBezTo>
              </a:path>
            </a:pathLst>
          </a:custGeom>
          <a:solidFill>
            <a:schemeClr val="accent1">
              <a:alpha val="100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6" name="Freeform 6"/>
          <p:cNvSpPr/>
          <p:nvPr/>
        </p:nvSpPr>
        <p:spPr>
          <a:xfrm flipH="1">
            <a:off x="2969787" y="3864619"/>
            <a:ext cx="1878494" cy="1878493"/>
          </a:xfrm>
          <a:custGeom>
            <a:avLst/>
            <a:gdLst/>
            <a:ahLst/>
            <a:cxnLst/>
            <a:rect l="l" t="t" r="r" b="b"/>
            <a:pathLst>
              <a:path w="1878494" h="1878493">
                <a:moveTo>
                  <a:pt x="0" y="939246"/>
                </a:moveTo>
                <a:cubicBezTo>
                  <a:pt x="0" y="420515"/>
                  <a:pt x="420515" y="0"/>
                  <a:pt x="939247" y="0"/>
                </a:cubicBezTo>
                <a:quadBezTo>
                  <a:pt x="1408871" y="0"/>
                  <a:pt x="1878494" y="0"/>
                </a:quadBezTo>
                <a:quadBezTo>
                  <a:pt x="1878494" y="469623"/>
                  <a:pt x="1878494" y="939246"/>
                </a:quadBezTo>
                <a:cubicBezTo>
                  <a:pt x="1878494" y="1457978"/>
                  <a:pt x="1457979" y="1878493"/>
                  <a:pt x="939247" y="1878493"/>
                </a:cubicBezTo>
                <a:cubicBezTo>
                  <a:pt x="420515" y="1878493"/>
                  <a:pt x="0" y="1457978"/>
                  <a:pt x="0" y="939247"/>
                </a:cubicBezTo>
              </a:path>
            </a:pathLst>
          </a:custGeom>
          <a:solidFill>
            <a:schemeClr val="accent1">
              <a:alpha val="100000"/>
            </a:schemeClr>
          </a:solidFill>
        </p:spPr>
        <p:txBody>
          <a:bodyPr vert="horz" wrap="square" lIns="91440" tIns="45720" rIns="91440" bIns="45720" rtlCol="0" anchor="ctr" anchorCtr="0">
            <a:noAutofit/>
          </a:bodyPr>
          <a:lstStyle/>
          <a:p>
            <a:pPr algn="ctr">
              <a:defRPr/>
            </a:pPr>
            <a:endParaRPr lang="en-US" sz="1100"/>
          </a:p>
        </p:txBody>
      </p:sp>
      <p:sp>
        <p:nvSpPr>
          <p:cNvPr id="7" name="Freeform 7"/>
          <p:cNvSpPr/>
          <p:nvPr/>
        </p:nvSpPr>
        <p:spPr>
          <a:xfrm flipH="1" flipV="1">
            <a:off x="2969787" y="1659186"/>
            <a:ext cx="1878494" cy="1878493"/>
          </a:xfrm>
          <a:custGeom>
            <a:avLst/>
            <a:gdLst/>
            <a:ahLst/>
            <a:cxnLst/>
            <a:rect l="l" t="t" r="r" b="b"/>
            <a:pathLst>
              <a:path w="1878494" h="1878493">
                <a:moveTo>
                  <a:pt x="0" y="939246"/>
                </a:moveTo>
                <a:cubicBezTo>
                  <a:pt x="0" y="420515"/>
                  <a:pt x="420515" y="0"/>
                  <a:pt x="939247" y="0"/>
                </a:cubicBezTo>
                <a:quadBezTo>
                  <a:pt x="1408871" y="0"/>
                  <a:pt x="1878494" y="0"/>
                </a:quadBezTo>
                <a:quadBezTo>
                  <a:pt x="1878494" y="469623"/>
                  <a:pt x="1878494" y="939246"/>
                </a:quadBezTo>
                <a:cubicBezTo>
                  <a:pt x="1878494" y="1457978"/>
                  <a:pt x="1457979" y="1878493"/>
                  <a:pt x="939247" y="1878493"/>
                </a:cubicBezTo>
                <a:cubicBezTo>
                  <a:pt x="420515" y="1878493"/>
                  <a:pt x="0" y="1457978"/>
                  <a:pt x="0" y="939247"/>
                </a:cubicBezTo>
              </a:path>
            </a:pathLst>
          </a:custGeom>
          <a:solidFill>
            <a:schemeClr val="accent1">
              <a:alpha val="100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8" name="Freeform 8"/>
          <p:cNvSpPr/>
          <p:nvPr/>
        </p:nvSpPr>
        <p:spPr>
          <a:xfrm>
            <a:off x="1198207" y="3857006"/>
            <a:ext cx="1489540" cy="1489540"/>
          </a:xfrm>
          <a:custGeom>
            <a:avLst/>
            <a:gdLst/>
            <a:ahLst/>
            <a:cxnLst/>
            <a:rect l="l" t="t" r="r" b="b"/>
            <a:pathLst>
              <a:path w="1489540" h="1489540">
                <a:moveTo>
                  <a:pt x="0" y="744770"/>
                </a:moveTo>
                <a:cubicBezTo>
                  <a:pt x="0" y="333445"/>
                  <a:pt x="333445" y="0"/>
                  <a:pt x="744770" y="0"/>
                </a:cubicBezTo>
                <a:quadBezTo>
                  <a:pt x="1117155" y="0"/>
                  <a:pt x="1489540" y="0"/>
                </a:quadBezTo>
                <a:quadBezTo>
                  <a:pt x="1489540" y="372385"/>
                  <a:pt x="1489540" y="744770"/>
                </a:quadBezTo>
                <a:cubicBezTo>
                  <a:pt x="1489540" y="1156095"/>
                  <a:pt x="1156095" y="1489540"/>
                  <a:pt x="744770" y="1489540"/>
                </a:cubicBezTo>
                <a:cubicBezTo>
                  <a:pt x="333445" y="1489540"/>
                  <a:pt x="0" y="1156095"/>
                  <a:pt x="0" y="744770"/>
                </a:cubicBezTo>
              </a:path>
            </a:pathLst>
          </a:custGeom>
          <a:solidFill>
            <a:srgbClr val="FFFFFF">
              <a:alpha val="20000"/>
            </a:srgbClr>
          </a:solidFill>
          <a:effectLst>
            <a:outerShdw blurRad="381000" dist="190500" dir="5400000">
              <a:schemeClr val="accent1">
                <a:alpha val="30000"/>
              </a:schemeClr>
            </a:outerShdw>
          </a:effectLst>
        </p:spPr>
      </p:sp>
      <p:sp>
        <p:nvSpPr>
          <p:cNvPr id="9" name="Freeform 9"/>
          <p:cNvSpPr/>
          <p:nvPr/>
        </p:nvSpPr>
        <p:spPr>
          <a:xfrm flipV="1">
            <a:off x="1198207" y="2064731"/>
            <a:ext cx="1489540" cy="1489540"/>
          </a:xfrm>
          <a:custGeom>
            <a:avLst/>
            <a:gdLst/>
            <a:ahLst/>
            <a:cxnLst/>
            <a:rect l="l" t="t" r="r" b="b"/>
            <a:pathLst>
              <a:path w="1489540" h="1489540">
                <a:moveTo>
                  <a:pt x="0" y="744770"/>
                </a:moveTo>
                <a:cubicBezTo>
                  <a:pt x="0" y="333445"/>
                  <a:pt x="333445" y="0"/>
                  <a:pt x="744770" y="0"/>
                </a:cubicBezTo>
                <a:quadBezTo>
                  <a:pt x="1117155" y="0"/>
                  <a:pt x="1489540" y="0"/>
                </a:quadBezTo>
                <a:quadBezTo>
                  <a:pt x="1489540" y="372385"/>
                  <a:pt x="1489540" y="744770"/>
                </a:quadBezTo>
                <a:cubicBezTo>
                  <a:pt x="1489540" y="1156095"/>
                  <a:pt x="1156095" y="1489540"/>
                  <a:pt x="744770" y="1489540"/>
                </a:cubicBezTo>
                <a:cubicBezTo>
                  <a:pt x="333445" y="1489540"/>
                  <a:pt x="0" y="1156095"/>
                  <a:pt x="0" y="744770"/>
                </a:cubicBezTo>
              </a:path>
            </a:pathLst>
          </a:custGeom>
          <a:solidFill>
            <a:srgbClr val="FFFFFF">
              <a:alpha val="20000"/>
            </a:srgbClr>
          </a:solidFill>
          <a:effectLst>
            <a:outerShdw blurRad="381000" dist="190500" dir="5400000">
              <a:schemeClr val="accent2">
                <a:alpha val="30000"/>
              </a:schemeClr>
            </a:outerShdw>
          </a:effectLst>
        </p:spPr>
      </p:sp>
      <p:sp>
        <p:nvSpPr>
          <p:cNvPr id="10" name="Freeform 10"/>
          <p:cNvSpPr/>
          <p:nvPr/>
        </p:nvSpPr>
        <p:spPr>
          <a:xfrm flipH="1">
            <a:off x="2954524" y="3857006"/>
            <a:ext cx="1489540" cy="1489540"/>
          </a:xfrm>
          <a:custGeom>
            <a:avLst/>
            <a:gdLst/>
            <a:ahLst/>
            <a:cxnLst/>
            <a:rect l="l" t="t" r="r" b="b"/>
            <a:pathLst>
              <a:path w="1489540" h="1489540">
                <a:moveTo>
                  <a:pt x="0" y="744770"/>
                </a:moveTo>
                <a:cubicBezTo>
                  <a:pt x="0" y="333445"/>
                  <a:pt x="333445" y="0"/>
                  <a:pt x="744770" y="0"/>
                </a:cubicBezTo>
                <a:quadBezTo>
                  <a:pt x="1117155" y="0"/>
                  <a:pt x="1489540" y="0"/>
                </a:quadBezTo>
                <a:quadBezTo>
                  <a:pt x="1489540" y="372385"/>
                  <a:pt x="1489540" y="744770"/>
                </a:quadBezTo>
                <a:cubicBezTo>
                  <a:pt x="1489540" y="1156095"/>
                  <a:pt x="1156095" y="1489540"/>
                  <a:pt x="744770" y="1489540"/>
                </a:cubicBezTo>
                <a:cubicBezTo>
                  <a:pt x="333445" y="1489540"/>
                  <a:pt x="0" y="1156095"/>
                  <a:pt x="0" y="744770"/>
                </a:cubicBezTo>
              </a:path>
            </a:pathLst>
          </a:custGeom>
          <a:solidFill>
            <a:srgbClr val="FFFFFF">
              <a:alpha val="20000"/>
            </a:srgbClr>
          </a:solidFill>
          <a:effectLst>
            <a:outerShdw blurRad="381000" dist="190500" dir="5400000">
              <a:schemeClr val="accent2">
                <a:alpha val="30000"/>
              </a:schemeClr>
            </a:outerShdw>
          </a:effectLst>
        </p:spPr>
      </p:sp>
      <p:sp>
        <p:nvSpPr>
          <p:cNvPr id="11" name="Freeform 11"/>
          <p:cNvSpPr/>
          <p:nvPr/>
        </p:nvSpPr>
        <p:spPr>
          <a:xfrm flipH="1" flipV="1">
            <a:off x="2954524" y="2064731"/>
            <a:ext cx="1489540" cy="1489540"/>
          </a:xfrm>
          <a:custGeom>
            <a:avLst/>
            <a:gdLst/>
            <a:ahLst/>
            <a:cxnLst/>
            <a:rect l="l" t="t" r="r" b="b"/>
            <a:pathLst>
              <a:path w="1489540" h="1489540">
                <a:moveTo>
                  <a:pt x="0" y="744770"/>
                </a:moveTo>
                <a:cubicBezTo>
                  <a:pt x="0" y="333445"/>
                  <a:pt x="333445" y="0"/>
                  <a:pt x="744770" y="0"/>
                </a:cubicBezTo>
                <a:quadBezTo>
                  <a:pt x="1117155" y="0"/>
                  <a:pt x="1489540" y="0"/>
                </a:quadBezTo>
                <a:quadBezTo>
                  <a:pt x="1489540" y="372385"/>
                  <a:pt x="1489540" y="744770"/>
                </a:quadBezTo>
                <a:cubicBezTo>
                  <a:pt x="1489540" y="1156095"/>
                  <a:pt x="1156095" y="1489540"/>
                  <a:pt x="744770" y="1489540"/>
                </a:cubicBezTo>
                <a:cubicBezTo>
                  <a:pt x="333445" y="1489540"/>
                  <a:pt x="0" y="1156095"/>
                  <a:pt x="0" y="744770"/>
                </a:cubicBezTo>
              </a:path>
            </a:pathLst>
          </a:custGeom>
          <a:solidFill>
            <a:srgbClr val="FFFFFF">
              <a:alpha val="19000"/>
            </a:srgbClr>
          </a:solidFill>
          <a:effectLst>
            <a:outerShdw blurRad="381000" dist="190500" dir="5400000">
              <a:schemeClr val="accent1">
                <a:alpha val="30000"/>
              </a:schemeClr>
            </a:outerShdw>
          </a:effectLst>
        </p:spPr>
      </p:sp>
      <p:sp>
        <p:nvSpPr>
          <p:cNvPr id="12" name="AutoShape 12"/>
          <p:cNvSpPr/>
          <p:nvPr/>
        </p:nvSpPr>
        <p:spPr>
          <a:xfrm>
            <a:off x="2358946" y="3213378"/>
            <a:ext cx="897796" cy="897796"/>
          </a:xfrm>
          <a:prstGeom prst="ellipse">
            <a:avLst/>
          </a:prstGeom>
          <a:solidFill>
            <a:schemeClr val="accent1">
              <a:alpha val="100000"/>
            </a:schemeClr>
          </a:solidFill>
        </p:spPr>
      </p:sp>
      <p:sp>
        <p:nvSpPr>
          <p:cNvPr id="13" name="TextBox 13"/>
          <p:cNvSpPr txBox="1"/>
          <p:nvPr/>
        </p:nvSpPr>
        <p:spPr>
          <a:xfrm>
            <a:off x="5130800" y="2040255"/>
            <a:ext cx="6268085" cy="3020695"/>
          </a:xfrm>
          <a:prstGeom prst="rect">
            <a:avLst/>
          </a:prstGeom>
        </p:spPr>
        <p:txBody>
          <a:bodyPr vert="horz" wrap="square" lIns="123825" tIns="123825" rIns="57150" bIns="123825" rtlCol="0" anchor="t" anchorCtr="0">
            <a:noAutofit/>
          </a:bodyPr>
          <a:lstStyle/>
          <a:p>
            <a:pPr algn="just">
              <a:lnSpc>
                <a:spcPct val="140000"/>
              </a:lnSpc>
            </a:pPr>
            <a:r>
              <a:rPr lang="en-US" sz="2400">
                <a:solidFill>
                  <a:schemeClr val="dk1">
                    <a:alpha val="100000"/>
                  </a:schemeClr>
                </a:solidFill>
                <a:latin typeface="Noto Sans SC" panose="020B0500000000000000" charset="-122"/>
                <a:ea typeface="Noto Sans SC" panose="020B0500000000000000" charset="-122"/>
                <a:cs typeface="Noto Sans SC" panose="020B0500000000000000" charset="-122"/>
              </a:rPr>
              <a:t>          对获得的功勋荣誉表彰军队人员家属慰问应是中央军委办公厅《关于印发〈军队功勋荣誉表彰实施办法〉的通知》（军办发〔2022〕6号）中规定项目和奖项，并依据军队表彰通知书和喜报，按层级组织送喜报和按层级表彰奖励家属的慰问标准实施慰问。</a:t>
            </a:r>
            <a:endParaRPr lang="en-US" sz="2400">
              <a:solidFill>
                <a:schemeClr val="dk1">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14" name="Freeform 14"/>
          <p:cNvSpPr/>
          <p:nvPr/>
        </p:nvSpPr>
        <p:spPr>
          <a:xfrm>
            <a:off x="2646134" y="3500566"/>
            <a:ext cx="323420" cy="323420"/>
          </a:xfrm>
          <a:custGeom>
            <a:avLst/>
            <a:gdLst/>
            <a:ahLst/>
            <a:cxnLst/>
            <a:rect l="l" t="t" r="r" b="b"/>
            <a:pathLst>
              <a:path w="304800" h="304800">
                <a:moveTo>
                  <a:pt x="288693" y="85468"/>
                </a:moveTo>
                <a:lnTo>
                  <a:pt x="193700" y="180461"/>
                </a:lnTo>
                <a:lnTo>
                  <a:pt x="301971" y="180461"/>
                </a:lnTo>
                <a:cubicBezTo>
                  <a:pt x="303686" y="171298"/>
                  <a:pt x="304800" y="162001"/>
                  <a:pt x="304800" y="152400"/>
                </a:cubicBezTo>
                <a:cubicBezTo>
                  <a:pt x="304800" y="128273"/>
                  <a:pt x="298694" y="105747"/>
                  <a:pt x="288693" y="85468"/>
                </a:cubicBezTo>
                <a:close/>
              </a:path>
              <a:path w="304800" h="304800">
                <a:moveTo>
                  <a:pt x="200549" y="145161"/>
                </a:moveTo>
                <a:lnTo>
                  <a:pt x="278682" y="67066"/>
                </a:lnTo>
                <a:cubicBezTo>
                  <a:pt x="260080" y="39643"/>
                  <a:pt x="232543" y="19241"/>
                  <a:pt x="200549" y="8525"/>
                </a:cubicBezTo>
                <a:lnTo>
                  <a:pt x="200549" y="145161"/>
                </a:lnTo>
                <a:close/>
              </a:path>
              <a:path w="304800" h="304800">
                <a:moveTo>
                  <a:pt x="159525" y="200549"/>
                </a:moveTo>
                <a:lnTo>
                  <a:pt x="237677" y="278721"/>
                </a:lnTo>
                <a:cubicBezTo>
                  <a:pt x="265138" y="260156"/>
                  <a:pt x="285560" y="232581"/>
                  <a:pt x="296275" y="200549"/>
                </a:cubicBezTo>
                <a:lnTo>
                  <a:pt x="159525" y="200549"/>
                </a:lnTo>
                <a:close/>
              </a:path>
              <a:path w="304800" h="304800">
                <a:moveTo>
                  <a:pt x="180432" y="111862"/>
                </a:moveTo>
                <a:lnTo>
                  <a:pt x="180432" y="2829"/>
                </a:lnTo>
                <a:cubicBezTo>
                  <a:pt x="171317" y="1133"/>
                  <a:pt x="162001" y="0"/>
                  <a:pt x="152400" y="0"/>
                </a:cubicBezTo>
                <a:cubicBezTo>
                  <a:pt x="128064" y="0"/>
                  <a:pt x="105366" y="6229"/>
                  <a:pt x="84963" y="16393"/>
                </a:cubicBezTo>
                <a:lnTo>
                  <a:pt x="180432" y="111862"/>
                </a:lnTo>
                <a:close/>
              </a:path>
              <a:path w="304800" h="304800">
                <a:moveTo>
                  <a:pt x="124368" y="193853"/>
                </a:moveTo>
                <a:lnTo>
                  <a:pt x="124368" y="301981"/>
                </a:lnTo>
                <a:cubicBezTo>
                  <a:pt x="133483" y="303686"/>
                  <a:pt x="142799" y="304800"/>
                  <a:pt x="152400" y="304800"/>
                </a:cubicBezTo>
                <a:cubicBezTo>
                  <a:pt x="176508" y="304800"/>
                  <a:pt x="198987" y="298694"/>
                  <a:pt x="219266" y="288722"/>
                </a:cubicBezTo>
                <a:lnTo>
                  <a:pt x="124368" y="193853"/>
                </a:lnTo>
                <a:close/>
              </a:path>
              <a:path w="304800" h="304800">
                <a:moveTo>
                  <a:pt x="104232" y="159763"/>
                </a:moveTo>
                <a:lnTo>
                  <a:pt x="26194" y="237792"/>
                </a:lnTo>
                <a:cubicBezTo>
                  <a:pt x="44758" y="265176"/>
                  <a:pt x="72276" y="285569"/>
                  <a:pt x="104232" y="296285"/>
                </a:cubicBezTo>
                <a:lnTo>
                  <a:pt x="104232" y="159763"/>
                </a:lnTo>
                <a:close/>
              </a:path>
              <a:path w="304800" h="304800">
                <a:moveTo>
                  <a:pt x="2829" y="124368"/>
                </a:moveTo>
                <a:cubicBezTo>
                  <a:pt x="1133" y="133483"/>
                  <a:pt x="0" y="142799"/>
                  <a:pt x="0" y="152400"/>
                </a:cubicBezTo>
                <a:cubicBezTo>
                  <a:pt x="0" y="176584"/>
                  <a:pt x="6144" y="199130"/>
                  <a:pt x="16145" y="219408"/>
                </a:cubicBezTo>
                <a:lnTo>
                  <a:pt x="111195" y="124358"/>
                </a:lnTo>
                <a:lnTo>
                  <a:pt x="2829" y="124358"/>
                </a:lnTo>
                <a:close/>
              </a:path>
              <a:path w="304800" h="304800">
                <a:moveTo>
                  <a:pt x="66637" y="26489"/>
                </a:moveTo>
                <a:cubicBezTo>
                  <a:pt x="39443" y="45053"/>
                  <a:pt x="19183" y="72428"/>
                  <a:pt x="8525" y="104232"/>
                </a:cubicBezTo>
                <a:lnTo>
                  <a:pt x="144389" y="104232"/>
                </a:lnTo>
                <a:lnTo>
                  <a:pt x="66637" y="26489"/>
                </a:lnTo>
              </a:path>
            </a:pathLst>
          </a:custGeom>
          <a:solidFill>
            <a:srgbClr val="FFFFFF">
              <a:alpha val="100000"/>
            </a:srgbClr>
          </a:solidFill>
        </p:spPr>
      </p:sp>
      <p:sp>
        <p:nvSpPr>
          <p:cNvPr id="15" name="Freeform 15"/>
          <p:cNvSpPr/>
          <p:nvPr/>
        </p:nvSpPr>
        <p:spPr>
          <a:xfrm>
            <a:off x="1750443" y="2616967"/>
            <a:ext cx="385067" cy="385067"/>
          </a:xfrm>
          <a:custGeom>
            <a:avLst/>
            <a:gdLst/>
            <a:ahLst/>
            <a:cxnLst/>
            <a:rect l="l" t="t" r="r" b="b"/>
            <a:pathLst>
              <a:path w="304800" h="304800">
                <a:moveTo>
                  <a:pt x="152362" y="147228"/>
                </a:moveTo>
                <a:lnTo>
                  <a:pt x="304800" y="75419"/>
                </a:lnTo>
                <a:lnTo>
                  <a:pt x="304800" y="38100"/>
                </a:lnTo>
                <a:lnTo>
                  <a:pt x="0" y="38100"/>
                </a:lnTo>
                <a:lnTo>
                  <a:pt x="0" y="75305"/>
                </a:lnTo>
                <a:close/>
              </a:path>
              <a:path w="304800" h="304800">
                <a:moveTo>
                  <a:pt x="152438" y="189347"/>
                </a:moveTo>
                <a:lnTo>
                  <a:pt x="0" y="117348"/>
                </a:lnTo>
                <a:lnTo>
                  <a:pt x="0" y="266700"/>
                </a:lnTo>
                <a:lnTo>
                  <a:pt x="304800" y="266700"/>
                </a:lnTo>
                <a:lnTo>
                  <a:pt x="304800" y="117577"/>
                </a:lnTo>
              </a:path>
            </a:pathLst>
          </a:custGeom>
          <a:solidFill>
            <a:srgbClr val="FFFFFF">
              <a:alpha val="100000"/>
            </a:srgbClr>
          </a:solidFill>
        </p:spPr>
      </p:sp>
      <p:sp>
        <p:nvSpPr>
          <p:cNvPr id="16" name="Freeform 16"/>
          <p:cNvSpPr/>
          <p:nvPr/>
        </p:nvSpPr>
        <p:spPr>
          <a:xfrm>
            <a:off x="3506760" y="4409242"/>
            <a:ext cx="385067" cy="385067"/>
          </a:xfrm>
          <a:custGeom>
            <a:avLst/>
            <a:gdLst/>
            <a:ahLst/>
            <a:cxnLst/>
            <a:rect l="l" t="t" r="r" b="b"/>
            <a:pathLst>
              <a:path w="304800" h="304800">
                <a:moveTo>
                  <a:pt x="152362" y="147228"/>
                </a:moveTo>
                <a:lnTo>
                  <a:pt x="304800" y="75419"/>
                </a:lnTo>
                <a:lnTo>
                  <a:pt x="304800" y="38100"/>
                </a:lnTo>
                <a:lnTo>
                  <a:pt x="0" y="38100"/>
                </a:lnTo>
                <a:lnTo>
                  <a:pt x="0" y="75305"/>
                </a:lnTo>
                <a:close/>
              </a:path>
              <a:path w="304800" h="304800">
                <a:moveTo>
                  <a:pt x="152438" y="189347"/>
                </a:moveTo>
                <a:lnTo>
                  <a:pt x="0" y="117348"/>
                </a:lnTo>
                <a:lnTo>
                  <a:pt x="0" y="266700"/>
                </a:lnTo>
                <a:lnTo>
                  <a:pt x="304800" y="266700"/>
                </a:lnTo>
                <a:lnTo>
                  <a:pt x="304800" y="117577"/>
                </a:lnTo>
              </a:path>
            </a:pathLst>
          </a:custGeom>
          <a:solidFill>
            <a:srgbClr val="FFFFFF">
              <a:alpha val="100000"/>
            </a:srgbClr>
          </a:solidFill>
        </p:spPr>
      </p:sp>
      <p:sp>
        <p:nvSpPr>
          <p:cNvPr id="17" name="Freeform 17"/>
          <p:cNvSpPr/>
          <p:nvPr/>
        </p:nvSpPr>
        <p:spPr>
          <a:xfrm>
            <a:off x="3529267" y="2639474"/>
            <a:ext cx="340054" cy="340054"/>
          </a:xfrm>
          <a:custGeom>
            <a:avLst/>
            <a:gdLst/>
            <a:ahLst/>
            <a:cxnLst/>
            <a:rect l="l" t="t" r="r" b="b"/>
            <a:pathLst>
              <a:path w="304800" h="304800">
                <a:moveTo>
                  <a:pt x="116843" y="182880"/>
                </a:moveTo>
                <a:lnTo>
                  <a:pt x="30480" y="182880"/>
                </a:lnTo>
                <a:lnTo>
                  <a:pt x="30480" y="304800"/>
                </a:lnTo>
                <a:lnTo>
                  <a:pt x="0" y="304800"/>
                </a:lnTo>
                <a:lnTo>
                  <a:pt x="0" y="0"/>
                </a:lnTo>
                <a:lnTo>
                  <a:pt x="182880" y="0"/>
                </a:lnTo>
                <a:lnTo>
                  <a:pt x="187957" y="30480"/>
                </a:lnTo>
                <a:lnTo>
                  <a:pt x="304800" y="30480"/>
                </a:lnTo>
                <a:lnTo>
                  <a:pt x="259080" y="121920"/>
                </a:lnTo>
                <a:lnTo>
                  <a:pt x="304800" y="213360"/>
                </a:lnTo>
                <a:lnTo>
                  <a:pt x="121920" y="213360"/>
                </a:lnTo>
                <a:lnTo>
                  <a:pt x="116843" y="182880"/>
                </a:lnTo>
              </a:path>
            </a:pathLst>
          </a:custGeom>
          <a:solidFill>
            <a:srgbClr val="FFFFFF">
              <a:alpha val="100000"/>
            </a:srgbClr>
          </a:solidFill>
        </p:spPr>
      </p:sp>
      <p:sp>
        <p:nvSpPr>
          <p:cNvPr id="18" name="Freeform 18"/>
          <p:cNvSpPr/>
          <p:nvPr/>
        </p:nvSpPr>
        <p:spPr>
          <a:xfrm>
            <a:off x="1772950" y="4431749"/>
            <a:ext cx="340054" cy="340054"/>
          </a:xfrm>
          <a:custGeom>
            <a:avLst/>
            <a:gdLst/>
            <a:ahLst/>
            <a:cxnLst/>
            <a:rect l="l" t="t" r="r" b="b"/>
            <a:pathLst>
              <a:path w="304800" h="304800">
                <a:moveTo>
                  <a:pt x="116843" y="182880"/>
                </a:moveTo>
                <a:lnTo>
                  <a:pt x="30480" y="182880"/>
                </a:lnTo>
                <a:lnTo>
                  <a:pt x="30480" y="304800"/>
                </a:lnTo>
                <a:lnTo>
                  <a:pt x="0" y="304800"/>
                </a:lnTo>
                <a:lnTo>
                  <a:pt x="0" y="0"/>
                </a:lnTo>
                <a:lnTo>
                  <a:pt x="182880" y="0"/>
                </a:lnTo>
                <a:lnTo>
                  <a:pt x="187957" y="30480"/>
                </a:lnTo>
                <a:lnTo>
                  <a:pt x="304800" y="30480"/>
                </a:lnTo>
                <a:lnTo>
                  <a:pt x="259080" y="121920"/>
                </a:lnTo>
                <a:lnTo>
                  <a:pt x="304800" y="213360"/>
                </a:lnTo>
                <a:lnTo>
                  <a:pt x="121920" y="213360"/>
                </a:lnTo>
                <a:lnTo>
                  <a:pt x="116843" y="182880"/>
                </a:lnTo>
              </a:path>
            </a:pathLst>
          </a:custGeom>
          <a:solidFill>
            <a:srgbClr val="FFFFFF">
              <a:alpha val="100000"/>
            </a:srgbClr>
          </a:solid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AutoShape 3"/>
          <p:cNvSpPr/>
          <p:nvPr/>
        </p:nvSpPr>
        <p:spPr>
          <a:xfrm>
            <a:off x="1213425" y="2404619"/>
            <a:ext cx="9764696" cy="2540302"/>
          </a:xfrm>
          <a:prstGeom prst="parallelogram">
            <a:avLst>
              <a:gd name="adj" fmla="val 25000"/>
            </a:avLst>
          </a:prstGeom>
          <a:noFill/>
          <a:ln w="25400">
            <a:solidFill>
              <a:schemeClr val="accent1">
                <a:alpha val="100000"/>
              </a:schemeClr>
            </a:solidFill>
            <a:prstDash val="solid"/>
          </a:ln>
        </p:spPr>
      </p:sp>
      <p:sp>
        <p:nvSpPr>
          <p:cNvPr id="4" name="TextBox 4"/>
          <p:cNvSpPr txBox="1"/>
          <p:nvPr/>
        </p:nvSpPr>
        <p:spPr>
          <a:xfrm>
            <a:off x="2071036" y="2795967"/>
            <a:ext cx="8049474" cy="1757607"/>
          </a:xfrm>
          <a:prstGeom prst="rect">
            <a:avLst/>
          </a:prstGeom>
        </p:spPr>
        <p:txBody>
          <a:bodyPr vert="horz" wrap="square" lIns="66008" tIns="33052" rIns="66008" bIns="33052" rtlCol="0" anchor="ctr" anchorCtr="0">
            <a:normAutofit lnSpcReduction="10000"/>
          </a:bodyPr>
          <a:lstStyle/>
          <a:p>
            <a:pPr algn="l">
              <a:lnSpc>
                <a:spcPct val="140000"/>
              </a:lnSpc>
            </a:pPr>
            <a:r>
              <a:rPr lang="zh-CN" altLang="en-US" sz="28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rPr>
              <a:t>七、</a:t>
            </a:r>
            <a:r>
              <a:rPr lang="en-US" sz="28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rPr>
              <a:t>联系人及联系电话</a:t>
            </a:r>
            <a:endParaRPr lang="en-US" sz="28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endParaRPr>
          </a:p>
          <a:p>
            <a:pPr algn="l">
              <a:lnSpc>
                <a:spcPct val="140000"/>
              </a:lnSpc>
            </a:pPr>
            <a:endParaRPr lang="en-US" sz="2800" b="1">
              <a:solidFill>
                <a:schemeClr val="dk2">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400" b="1">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漳平市人民政府征兵办公室综合组</a:t>
            </a:r>
            <a:r>
              <a:rPr lang="zh-CN" altLang="en-US" sz="2400" b="1">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a:t>
            </a: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sym typeface="+mn-ea"/>
              </a:rPr>
              <a:t>0597-7527133</a:t>
            </a:r>
            <a:endParaRPr lang="en-US" sz="2400" b="1">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endParaRPr lang="en-US" sz="2400" b="1">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5" name="TextBox 5"/>
          <p:cNvSpPr txBox="1"/>
          <p:nvPr/>
        </p:nvSpPr>
        <p:spPr>
          <a:xfrm>
            <a:off x="476023" y="982584"/>
            <a:ext cx="982980" cy="2577465"/>
          </a:xfrm>
          <a:prstGeom prst="rect">
            <a:avLst/>
          </a:prstGeom>
        </p:spPr>
        <p:txBody>
          <a:bodyPr vert="horz" wrap="square" lIns="91440" tIns="45720" rIns="91440" bIns="45720" rtlCol="0" anchor="t" anchorCtr="0">
            <a:spAutoFit/>
          </a:bodyPr>
          <a:lstStyle/>
          <a:p>
            <a:pPr>
              <a:lnSpc>
                <a:spcPct val="100000"/>
              </a:lnSpc>
              <a:spcBef>
                <a:spcPts val="375"/>
              </a:spcBef>
            </a:pPr>
            <a:r>
              <a:rPr lang="en-US" sz="15000">
                <a:solidFill>
                  <a:schemeClr val="dk1">
                    <a:alpha val="13000"/>
                  </a:schemeClr>
                </a:solidFill>
                <a:latin typeface="Helvetica"/>
                <a:ea typeface="Helvetica"/>
                <a:cs typeface="Helvetica"/>
              </a:rPr>
              <a:t>“</a:t>
            </a:r>
            <a:endParaRPr lang="en-US" sz="15000">
              <a:solidFill>
                <a:schemeClr val="dk1">
                  <a:alpha val="13000"/>
                </a:schemeClr>
              </a:solidFill>
              <a:latin typeface="Helvetica"/>
              <a:ea typeface="Helvetica"/>
              <a:cs typeface="Helvetica"/>
            </a:endParaRPr>
          </a:p>
        </p:txBody>
      </p:sp>
      <p:sp>
        <p:nvSpPr>
          <p:cNvPr id="6" name="TextBox 6"/>
          <p:cNvSpPr txBox="1"/>
          <p:nvPr/>
        </p:nvSpPr>
        <p:spPr>
          <a:xfrm>
            <a:off x="10732544" y="5094251"/>
            <a:ext cx="982980" cy="2615565"/>
          </a:xfrm>
          <a:prstGeom prst="rect">
            <a:avLst/>
          </a:prstGeom>
        </p:spPr>
        <p:txBody>
          <a:bodyPr vert="horz" wrap="square" lIns="91440" tIns="45720" rIns="91440" bIns="45720" rtlCol="0" anchor="t" anchorCtr="0">
            <a:spAutoFit/>
          </a:bodyPr>
          <a:lstStyle/>
          <a:p>
            <a:pPr>
              <a:lnSpc>
                <a:spcPct val="100000"/>
              </a:lnSpc>
              <a:spcBef>
                <a:spcPts val="375"/>
              </a:spcBef>
            </a:pPr>
            <a:r>
              <a:rPr lang="en-US" sz="15000">
                <a:solidFill>
                  <a:schemeClr val="dk1">
                    <a:alpha val="13000"/>
                  </a:schemeClr>
                </a:solidFill>
                <a:latin typeface="Helvetica"/>
                <a:ea typeface="Helvetica"/>
                <a:cs typeface="Helvetica"/>
              </a:rPr>
              <a:t>”</a:t>
            </a:r>
            <a:endParaRPr lang="en-US" sz="15000">
              <a:solidFill>
                <a:schemeClr val="dk1">
                  <a:alpha val="13000"/>
                </a:schemeClr>
              </a:solidFill>
              <a:latin typeface="Helvetica"/>
              <a:ea typeface="Helvetica"/>
              <a:cs typeface="Helvetic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85190" y="274320"/>
            <a:ext cx="592963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rPr>
              <a:t>一、</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rPr>
              <a:t>背景依据</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sym typeface="+mn-ea"/>
            </a:endParaRPr>
          </a:p>
        </p:txBody>
      </p:sp>
      <p:sp>
        <p:nvSpPr>
          <p:cNvPr id="3" name="TextBox 3"/>
          <p:cNvSpPr txBox="1"/>
          <p:nvPr/>
        </p:nvSpPr>
        <p:spPr>
          <a:xfrm>
            <a:off x="1036955" y="1242695"/>
            <a:ext cx="10233660" cy="4157345"/>
          </a:xfrm>
          <a:prstGeom prst="rect">
            <a:avLst/>
          </a:prstGeom>
        </p:spPr>
        <p:txBody>
          <a:bodyPr vert="horz" wrap="square" lIns="66008" tIns="33052" rIns="66008" bIns="33052" rtlCol="0" anchor="t" anchorCtr="0">
            <a:noAutofit/>
          </a:bodyPr>
          <a:lstStyle/>
          <a:p>
            <a:pPr algn="just">
              <a:lnSpc>
                <a:spcPct val="140000"/>
              </a:lnSpc>
            </a:pPr>
            <a:r>
              <a:rPr lang="en-US" altLang="zh-CN" sz="2000" b="1">
                <a:solidFill>
                  <a:schemeClr val="dk2">
                    <a:alpha val="100000"/>
                  </a:schemeClr>
                </a:solidFill>
                <a:latin typeface="Noto Sans SC" panose="020B0500000000000000" charset="-122"/>
                <a:ea typeface="Noto Sans SC" panose="020B0500000000000000" charset="-122"/>
                <a:cs typeface="Noto Sans SC" panose="020B0500000000000000" charset="-122"/>
                <a:sym typeface="+mn-ea"/>
              </a:rPr>
              <a:t>      </a:t>
            </a:r>
            <a:r>
              <a:rPr lang="zh-CN" altLang="en-US" sz="2000" b="1">
                <a:solidFill>
                  <a:schemeClr val="accent4">
                    <a:lumMod val="75000"/>
                    <a:alpha val="100000"/>
                  </a:schemeClr>
                </a:solidFill>
                <a:latin typeface="Noto Sans SC" panose="020B0500000000000000" charset="-122"/>
                <a:ea typeface="Noto Sans SC" panose="020B0500000000000000" charset="-122"/>
                <a:cs typeface="Noto Sans SC" panose="020B0500000000000000" charset="-122"/>
                <a:sym typeface="+mn-ea"/>
              </a:rPr>
              <a:t>（一）</a:t>
            </a:r>
            <a:r>
              <a:rPr lang="en-US" sz="2000" b="1">
                <a:solidFill>
                  <a:schemeClr val="accent4">
                    <a:lumMod val="75000"/>
                    <a:alpha val="100000"/>
                  </a:schemeClr>
                </a:solidFill>
                <a:latin typeface="Noto Sans SC" panose="020B0500000000000000" charset="-122"/>
                <a:ea typeface="Noto Sans SC" panose="020B0500000000000000" charset="-122"/>
                <a:cs typeface="Noto Sans SC" panose="020B0500000000000000" charset="-122"/>
                <a:sym typeface="+mn-ea"/>
              </a:rPr>
              <a:t>起草的背景</a:t>
            </a:r>
            <a:endParaRPr lang="en-US" sz="2000" b="1">
              <a:solidFill>
                <a:schemeClr val="accent4">
                  <a:lumMod val="75000"/>
                  <a:alpha val="100000"/>
                </a:schemeClr>
              </a:solidFill>
              <a:latin typeface="Noto Sans SC" panose="020B0500000000000000" charset="-122"/>
              <a:ea typeface="Noto Sans SC" panose="020B0500000000000000" charset="-122"/>
              <a:cs typeface="Noto Sans SC" panose="020B0500000000000000" charset="-122"/>
              <a:sym typeface="+mn-ea"/>
            </a:endParaRPr>
          </a:p>
          <a:p>
            <a:pPr algn="just">
              <a:lnSpc>
                <a:spcPct val="140000"/>
              </a:lnSpc>
            </a:pPr>
            <a:r>
              <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rPr>
              <a:t>       </a:t>
            </a:r>
            <a:r>
              <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rPr>
              <a:t>  </a:t>
            </a:r>
            <a:r>
              <a:rPr lang="en-US" sz="2000">
                <a:solidFill>
                  <a:schemeClr val="accent3">
                    <a:lumMod val="75000"/>
                    <a:alpha val="100000"/>
                  </a:schemeClr>
                </a:solidFill>
                <a:latin typeface="Noto Sans SC" panose="020B0500000000000000" charset="-122"/>
                <a:ea typeface="Noto Sans SC" panose="020B0500000000000000" charset="-122"/>
                <a:cs typeface="Noto Sans SC" panose="020B0500000000000000" charset="-122"/>
              </a:rPr>
              <a:t>1- 落实拥军优属政策还不够全面规范。</a:t>
            </a:r>
            <a:r>
              <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rPr>
              <a:t>2021年我市出台了《漳平市人民政府关于印发促进征兵工作实施办法的通知》（漳政综〔2021〕8号），很好促进了我市的近年来的征兵工作，取得明显成效。但由于军队功勋荣誉表彰的政策规定有了新变化新要求，在实施过程中遇到落实拥军优属政策还不够全面规范等实际问题，优抚政策的正向导向作用还未得到充分发挥，军地合力推进我市征兵工作还不够充分有力。</a:t>
            </a:r>
            <a:endPar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endParaRPr>
          </a:p>
          <a:p>
            <a:pPr algn="just">
              <a:lnSpc>
                <a:spcPct val="140000"/>
              </a:lnSpc>
            </a:pPr>
            <a:r>
              <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rPr>
              <a:t>         </a:t>
            </a:r>
            <a:r>
              <a:rPr lang="en-US" sz="2000">
                <a:solidFill>
                  <a:schemeClr val="accent3">
                    <a:lumMod val="75000"/>
                    <a:alpha val="100000"/>
                  </a:schemeClr>
                </a:solidFill>
                <a:latin typeface="Noto Sans SC" panose="020B0500000000000000" charset="-122"/>
                <a:ea typeface="Noto Sans SC" panose="020B0500000000000000" charset="-122"/>
                <a:cs typeface="Noto Sans SC" panose="020B0500000000000000" charset="-122"/>
              </a:rPr>
              <a:t> 2- 修订《漳平市促进征兵工作实施办法》的现实需要。</a:t>
            </a:r>
            <a:r>
              <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rPr>
              <a:t>一是深入贯彻落实习近平强军思想，深入贯彻党的二十大精神，提升兵员征集质量，促进新时代征兵工作有效落实的实际举措；二是更好适应军队功勋荣誉表彰在项目和对象上的新变化新要求，更加全面、准确、规范地落实拥军优属政策的现实要求；三是进一步激发漳平籍军队人员建功军营，营造崇尚荣誉、争当先进的良好氛围，强力助推征兵工作任务的高质量完成和双拥工作高质量发展的现实需要。</a:t>
            </a:r>
            <a:endParaRPr lang="en-US" sz="2000">
              <a:solidFill>
                <a:schemeClr val="accent1">
                  <a:lumMod val="75000"/>
                  <a:alpha val="100000"/>
                </a:scheme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2528473" y="2724212"/>
            <a:ext cx="8803037" cy="2276994"/>
          </a:xfrm>
          <a:prstGeom prst="roundRect">
            <a:avLst>
              <a:gd name="adj" fmla="val 16667"/>
            </a:avLst>
          </a:prstGeom>
          <a:solidFill>
            <a:schemeClr val="lt2">
              <a:alpha val="100000"/>
            </a:schemeClr>
          </a:solidFill>
        </p:spPr>
      </p:sp>
      <p:sp>
        <p:nvSpPr>
          <p:cNvPr id="4" name="TextBox 4"/>
          <p:cNvSpPr txBox="1"/>
          <p:nvPr/>
        </p:nvSpPr>
        <p:spPr>
          <a:xfrm>
            <a:off x="3020060" y="2983865"/>
            <a:ext cx="7873365" cy="1757680"/>
          </a:xfrm>
          <a:prstGeom prst="rect">
            <a:avLst/>
          </a:prstGeom>
        </p:spPr>
        <p:txBody>
          <a:bodyPr vert="horz" wrap="square" lIns="66008" tIns="33052" rIns="66008" bIns="33052" rtlCol="0" anchor="ctr" anchorCtr="0">
            <a:noAutofit/>
          </a:bodyPr>
          <a:lstStyle/>
          <a:p>
            <a:pPr algn="l">
              <a:lnSpc>
                <a:spcPct val="140000"/>
              </a:lnSpc>
            </a:pPr>
            <a:r>
              <a:rPr lang="en-US" altLang="zh-CN" sz="2400" b="1">
                <a:solidFill>
                  <a:schemeClr val="accent3">
                    <a:lumMod val="75000"/>
                    <a:alpha val="100000"/>
                  </a:schemeClr>
                </a:solidFill>
                <a:latin typeface="Noto Sans SC" panose="020B0500000000000000" charset="-122"/>
                <a:ea typeface="Noto Sans SC" panose="020B0500000000000000" charset="-122"/>
                <a:cs typeface="Noto Sans SC" panose="020B0500000000000000" charset="-122"/>
                <a:sym typeface="+mn-ea"/>
              </a:rPr>
              <a:t>    </a:t>
            </a:r>
            <a:r>
              <a:rPr lang="zh-CN" altLang="en-US" sz="2400" b="1">
                <a:solidFill>
                  <a:schemeClr val="accent3">
                    <a:lumMod val="75000"/>
                    <a:alpha val="100000"/>
                  </a:schemeClr>
                </a:solidFill>
                <a:latin typeface="Noto Sans SC" panose="020B0500000000000000" charset="-122"/>
                <a:ea typeface="Noto Sans SC" panose="020B0500000000000000" charset="-122"/>
                <a:cs typeface="Noto Sans SC" panose="020B0500000000000000" charset="-122"/>
                <a:sym typeface="+mn-ea"/>
              </a:rPr>
              <a:t>（二）</a:t>
            </a:r>
            <a:r>
              <a:rPr lang="en-US" sz="2400" b="1">
                <a:solidFill>
                  <a:schemeClr val="accent3">
                    <a:lumMod val="75000"/>
                    <a:alpha val="100000"/>
                  </a:schemeClr>
                </a:solidFill>
                <a:latin typeface="Noto Sans SC" panose="020B0500000000000000" charset="-122"/>
                <a:ea typeface="Noto Sans SC" panose="020B0500000000000000" charset="-122"/>
                <a:cs typeface="Noto Sans SC" panose="020B0500000000000000" charset="-122"/>
                <a:sym typeface="+mn-ea"/>
              </a:rPr>
              <a:t>主要依据</a:t>
            </a:r>
            <a:endParaRPr lang="en-US" sz="2400" b="1">
              <a:solidFill>
                <a:schemeClr val="dk2">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根据</a:t>
            </a:r>
            <a:r>
              <a:rPr lang="zh-CN" alt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中央军委办公厅《关于印发《〈军队功勋荣誉表彰实施办法〉的通知》（军办发〔</a:t>
            </a:r>
            <a:r>
              <a:rPr lang="en-US" altLang="zh-CN"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2022</a:t>
            </a:r>
            <a:r>
              <a:rPr lang="zh-CN" alt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a:t>
            </a:r>
            <a:r>
              <a:rPr lang="en-US" altLang="zh-CN"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6</a:t>
            </a:r>
            <a:r>
              <a:rPr lang="zh-CN" alt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号）</a:t>
            </a:r>
            <a:r>
              <a:rPr lang="zh-CN" alt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a:t>
            </a:r>
            <a:r>
              <a:rPr 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龙岩市人民政府《关于进一步加强新时代龙岩市征兵工作的意见》（龙政综〔2020〕9号）、漳平市委议军会（十四届126号）及其他相关法律法规和上级文件制定。</a:t>
            </a:r>
            <a:endParaRPr 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p:txBody>
      </p:sp>
      <p:cxnSp>
        <p:nvCxnSpPr>
          <p:cNvPr id="5" name="Connector 5"/>
          <p:cNvCxnSpPr/>
          <p:nvPr/>
        </p:nvCxnSpPr>
        <p:spPr>
          <a:xfrm>
            <a:off x="1157581" y="3862708"/>
            <a:ext cx="1246133" cy="0"/>
          </a:xfrm>
          <a:prstGeom prst="line">
            <a:avLst/>
          </a:prstGeom>
          <a:ln w="12700">
            <a:solidFill>
              <a:schemeClr val="accent1"/>
            </a:solidFill>
            <a:prstDash val="dash"/>
            <a:headEnd type="none"/>
            <a:tailEnd type="oval"/>
          </a:ln>
        </p:spPr>
        <p:style>
          <a:lnRef idx="0">
            <a:schemeClr val="accent1"/>
          </a:lnRef>
          <a:fillRef idx="1">
            <a:schemeClr val="accent1"/>
          </a:fillRef>
          <a:effectRef idx="0">
            <a:schemeClr val="accent1"/>
          </a:effectRef>
          <a:fontRef idx="minor">
            <a:schemeClr val="lt1"/>
          </a:fontRef>
        </p:style>
      </p:cxnSp>
      <p:sp>
        <p:nvSpPr>
          <p:cNvPr id="6" name="AutoShape 6"/>
          <p:cNvSpPr/>
          <p:nvPr/>
        </p:nvSpPr>
        <p:spPr>
          <a:xfrm>
            <a:off x="676107" y="3547574"/>
            <a:ext cx="630365" cy="630269"/>
          </a:xfrm>
          <a:prstGeom prst="ellipse">
            <a:avLst/>
          </a:prstGeom>
          <a:solidFill>
            <a:schemeClr val="accent1">
              <a:alpha val="100000"/>
            </a:schemeClr>
          </a:solidFill>
        </p:spPr>
      </p:sp>
      <p:grpSp>
        <p:nvGrpSpPr>
          <p:cNvPr id="7" name="Group 7"/>
          <p:cNvGrpSpPr/>
          <p:nvPr/>
        </p:nvGrpSpPr>
        <p:grpSpPr>
          <a:xfrm rot="0">
            <a:off x="820506" y="3727977"/>
            <a:ext cx="352711" cy="269463"/>
            <a:chOff x="820506" y="3727977"/>
            <a:chExt cx="352711" cy="269463"/>
          </a:xfrm>
        </p:grpSpPr>
        <p:sp>
          <p:nvSpPr>
            <p:cNvPr id="8" name="Freeform 8"/>
            <p:cNvSpPr/>
            <p:nvPr/>
          </p:nvSpPr>
          <p:spPr>
            <a:xfrm>
              <a:off x="820506" y="3727977"/>
              <a:ext cx="283845" cy="220980"/>
            </a:xfrm>
            <a:custGeom>
              <a:avLst/>
              <a:gdLst/>
              <a:ahLst/>
              <a:cxnLst/>
              <a:rect l="l" t="t" r="r" b="b"/>
              <a:pathLst>
                <a:path w="141" h="110">
                  <a:moveTo>
                    <a:pt x="92" y="95"/>
                  </a:moveTo>
                  <a:cubicBezTo>
                    <a:pt x="105" y="92"/>
                    <a:pt x="117" y="87"/>
                    <a:pt x="126" y="77"/>
                  </a:cubicBezTo>
                  <a:cubicBezTo>
                    <a:pt x="137" y="66"/>
                    <a:pt x="141" y="53"/>
                    <a:pt x="136" y="38"/>
                  </a:cubicBezTo>
                  <a:cubicBezTo>
                    <a:pt x="132" y="25"/>
                    <a:pt x="123" y="17"/>
                    <a:pt x="111" y="10"/>
                  </a:cubicBezTo>
                  <a:cubicBezTo>
                    <a:pt x="100" y="4"/>
                    <a:pt x="87" y="1"/>
                    <a:pt x="75" y="1"/>
                  </a:cubicBezTo>
                  <a:cubicBezTo>
                    <a:pt x="54" y="0"/>
                    <a:pt x="35" y="5"/>
                    <a:pt x="20" y="19"/>
                  </a:cubicBezTo>
                  <a:cubicBezTo>
                    <a:pt x="1" y="35"/>
                    <a:pt x="0" y="59"/>
                    <a:pt x="17" y="77"/>
                  </a:cubicBezTo>
                  <a:cubicBezTo>
                    <a:pt x="20" y="81"/>
                    <a:pt x="25" y="84"/>
                    <a:pt x="30" y="88"/>
                  </a:cubicBezTo>
                  <a:cubicBezTo>
                    <a:pt x="30" y="88"/>
                    <a:pt x="30" y="88"/>
                    <a:pt x="29" y="88"/>
                  </a:cubicBezTo>
                  <a:cubicBezTo>
                    <a:pt x="27" y="94"/>
                    <a:pt x="23" y="99"/>
                    <a:pt x="19" y="103"/>
                  </a:cubicBezTo>
                  <a:cubicBezTo>
                    <a:pt x="17" y="105"/>
                    <a:pt x="16" y="106"/>
                    <a:pt x="17" y="108"/>
                  </a:cubicBezTo>
                  <a:cubicBezTo>
                    <a:pt x="18" y="110"/>
                    <a:pt x="20" y="110"/>
                    <a:pt x="22" y="110"/>
                  </a:cubicBezTo>
                  <a:cubicBezTo>
                    <a:pt x="33" y="108"/>
                    <a:pt x="43" y="104"/>
                    <a:pt x="53" y="98"/>
                  </a:cubicBezTo>
                  <a:cubicBezTo>
                    <a:pt x="54" y="97"/>
                    <a:pt x="56" y="96"/>
                    <a:pt x="58" y="97"/>
                  </a:cubicBezTo>
                  <a:cubicBezTo>
                    <a:pt x="69" y="98"/>
                    <a:pt x="81" y="98"/>
                    <a:pt x="92" y="95"/>
                  </a:cubicBezTo>
                  <a:close/>
                  <a:moveTo>
                    <a:pt x="55" y="84"/>
                  </a:moveTo>
                  <a:cubicBezTo>
                    <a:pt x="53" y="84"/>
                    <a:pt x="51" y="84"/>
                    <a:pt x="50" y="85"/>
                  </a:cubicBezTo>
                  <a:cubicBezTo>
                    <a:pt x="47" y="87"/>
                    <a:pt x="45" y="88"/>
                    <a:pt x="43" y="90"/>
                  </a:cubicBezTo>
                  <a:cubicBezTo>
                    <a:pt x="43" y="89"/>
                    <a:pt x="42" y="89"/>
                    <a:pt x="42" y="89"/>
                  </a:cubicBezTo>
                  <a:cubicBezTo>
                    <a:pt x="43" y="87"/>
                    <a:pt x="44" y="85"/>
                    <a:pt x="45" y="82"/>
                  </a:cubicBezTo>
                  <a:cubicBezTo>
                    <a:pt x="42" y="80"/>
                    <a:pt x="40" y="79"/>
                    <a:pt x="37" y="77"/>
                  </a:cubicBezTo>
                  <a:cubicBezTo>
                    <a:pt x="31" y="74"/>
                    <a:pt x="26" y="70"/>
                    <a:pt x="22" y="64"/>
                  </a:cubicBezTo>
                  <a:cubicBezTo>
                    <a:pt x="14" y="53"/>
                    <a:pt x="16" y="40"/>
                    <a:pt x="25" y="30"/>
                  </a:cubicBezTo>
                  <a:cubicBezTo>
                    <a:pt x="35" y="20"/>
                    <a:pt x="48" y="15"/>
                    <a:pt x="62" y="14"/>
                  </a:cubicBezTo>
                  <a:cubicBezTo>
                    <a:pt x="76" y="12"/>
                    <a:pt x="90" y="14"/>
                    <a:pt x="103" y="20"/>
                  </a:cubicBezTo>
                  <a:cubicBezTo>
                    <a:pt x="112" y="24"/>
                    <a:pt x="119" y="30"/>
                    <a:pt x="123" y="38"/>
                  </a:cubicBezTo>
                  <a:cubicBezTo>
                    <a:pt x="128" y="47"/>
                    <a:pt x="127" y="56"/>
                    <a:pt x="121" y="64"/>
                  </a:cubicBezTo>
                  <a:cubicBezTo>
                    <a:pt x="113" y="75"/>
                    <a:pt x="102" y="81"/>
                    <a:pt x="89" y="84"/>
                  </a:cubicBezTo>
                  <a:cubicBezTo>
                    <a:pt x="78" y="86"/>
                    <a:pt x="66" y="86"/>
                    <a:pt x="55" y="84"/>
                  </a:cubicBezTo>
                  <a:close/>
                </a:path>
              </a:pathLst>
            </a:custGeom>
            <a:solidFill>
              <a:srgbClr val="FFFFFF">
                <a:alpha val="100000"/>
              </a:srgbClr>
            </a:solidFill>
          </p:spPr>
        </p:sp>
        <p:sp>
          <p:nvSpPr>
            <p:cNvPr id="9" name="Freeform 9"/>
            <p:cNvSpPr/>
            <p:nvPr/>
          </p:nvSpPr>
          <p:spPr>
            <a:xfrm>
              <a:off x="949665" y="3798558"/>
              <a:ext cx="223552" cy="198882"/>
            </a:xfrm>
            <a:custGeom>
              <a:avLst/>
              <a:gdLst/>
              <a:ahLst/>
              <a:cxnLst/>
              <a:rect l="l" t="t" r="r" b="b"/>
              <a:pathLst>
                <a:path w="111" h="99">
                  <a:moveTo>
                    <a:pt x="94" y="90"/>
                  </a:moveTo>
                  <a:cubicBezTo>
                    <a:pt x="91" y="86"/>
                    <a:pt x="87" y="82"/>
                    <a:pt x="85" y="77"/>
                  </a:cubicBezTo>
                  <a:cubicBezTo>
                    <a:pt x="100" y="68"/>
                    <a:pt x="111" y="56"/>
                    <a:pt x="110" y="38"/>
                  </a:cubicBezTo>
                  <a:cubicBezTo>
                    <a:pt x="110" y="20"/>
                    <a:pt x="99" y="9"/>
                    <a:pt x="84" y="0"/>
                  </a:cubicBezTo>
                  <a:cubicBezTo>
                    <a:pt x="85" y="1"/>
                    <a:pt x="85" y="2"/>
                    <a:pt x="85" y="3"/>
                  </a:cubicBezTo>
                  <a:cubicBezTo>
                    <a:pt x="86" y="9"/>
                    <a:pt x="87" y="15"/>
                    <a:pt x="86" y="21"/>
                  </a:cubicBezTo>
                  <a:cubicBezTo>
                    <a:pt x="84" y="35"/>
                    <a:pt x="77" y="46"/>
                    <a:pt x="66" y="55"/>
                  </a:cubicBezTo>
                  <a:cubicBezTo>
                    <a:pt x="54" y="66"/>
                    <a:pt x="39" y="71"/>
                    <a:pt x="23" y="74"/>
                  </a:cubicBezTo>
                  <a:cubicBezTo>
                    <a:pt x="16" y="75"/>
                    <a:pt x="8" y="75"/>
                    <a:pt x="0" y="75"/>
                  </a:cubicBezTo>
                  <a:cubicBezTo>
                    <a:pt x="3" y="77"/>
                    <a:pt x="7" y="79"/>
                    <a:pt x="10" y="81"/>
                  </a:cubicBezTo>
                  <a:cubicBezTo>
                    <a:pt x="26" y="87"/>
                    <a:pt x="42" y="88"/>
                    <a:pt x="58" y="86"/>
                  </a:cubicBezTo>
                  <a:cubicBezTo>
                    <a:pt x="60" y="86"/>
                    <a:pt x="61" y="86"/>
                    <a:pt x="62" y="87"/>
                  </a:cubicBezTo>
                  <a:cubicBezTo>
                    <a:pt x="72" y="93"/>
                    <a:pt x="82" y="97"/>
                    <a:pt x="94" y="99"/>
                  </a:cubicBezTo>
                  <a:cubicBezTo>
                    <a:pt x="95" y="99"/>
                    <a:pt x="97" y="98"/>
                    <a:pt x="98" y="97"/>
                  </a:cubicBezTo>
                  <a:cubicBezTo>
                    <a:pt x="98" y="97"/>
                    <a:pt x="98" y="95"/>
                    <a:pt x="97" y="93"/>
                  </a:cubicBezTo>
                  <a:cubicBezTo>
                    <a:pt x="97" y="92"/>
                    <a:pt x="95" y="91"/>
                    <a:pt x="94" y="90"/>
                  </a:cubicBezTo>
                </a:path>
              </a:pathLst>
            </a:custGeom>
            <a:solidFill>
              <a:srgbClr val="FFFFFF">
                <a:alpha val="100000"/>
              </a:srgbClr>
            </a:solid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cxnSp>
        <p:nvCxnSpPr>
          <p:cNvPr id="2" name="Connector 2"/>
          <p:cNvCxnSpPr/>
          <p:nvPr/>
        </p:nvCxnSpPr>
        <p:spPr>
          <a:xfrm>
            <a:off x="3600586" y="3605876"/>
            <a:ext cx="989359" cy="0"/>
          </a:xfrm>
          <a:prstGeom prst="line">
            <a:avLst/>
          </a:prstGeom>
          <a:ln w="19050">
            <a:solidFill>
              <a:schemeClr val="accent1"/>
            </a:solidFill>
            <a:prstDash val="sysDash"/>
            <a:headEnd type="none"/>
            <a:tailEnd type="oval"/>
          </a:ln>
        </p:spPr>
        <p:style>
          <a:lnRef idx="0">
            <a:schemeClr val="accent1"/>
          </a:lnRef>
          <a:fillRef idx="1">
            <a:schemeClr val="accent1"/>
          </a:fillRef>
          <a:effectRef idx="0">
            <a:schemeClr val="accent1"/>
          </a:effectRef>
          <a:fontRef idx="minor">
            <a:schemeClr val="lt1"/>
          </a:fontRef>
        </p:style>
      </p:cxnSp>
      <p:sp>
        <p:nvSpPr>
          <p:cNvPr id="3" name="Freeform 3"/>
          <p:cNvSpPr/>
          <p:nvPr/>
        </p:nvSpPr>
        <p:spPr>
          <a:xfrm rot="-10800000">
            <a:off x="1286247" y="3258194"/>
            <a:ext cx="2377916" cy="883634"/>
          </a:xfrm>
          <a:custGeom>
            <a:avLst/>
            <a:gdLst/>
            <a:ahLst/>
            <a:cxnLst/>
            <a:rect l="l" t="t" r="r" b="b"/>
            <a:pathLst>
              <a:path w="2895946" h="1485783">
                <a:moveTo>
                  <a:pt x="0" y="0"/>
                </a:moveTo>
                <a:lnTo>
                  <a:pt x="2895946" y="0"/>
                </a:lnTo>
                <a:lnTo>
                  <a:pt x="2167685" y="1485783"/>
                </a:lnTo>
                <a:lnTo>
                  <a:pt x="728261" y="1485783"/>
                </a:lnTo>
                <a:lnTo>
                  <a:pt x="0" y="0"/>
                </a:lnTo>
              </a:path>
            </a:pathLst>
          </a:custGeom>
          <a:solidFill>
            <a:schemeClr val="accent3">
              <a:alpha val="100000"/>
            </a:schemeClr>
          </a:solidFill>
        </p:spPr>
      </p:sp>
      <p:sp>
        <p:nvSpPr>
          <p:cNvPr id="4" name="Freeform 4"/>
          <p:cNvSpPr/>
          <p:nvPr/>
        </p:nvSpPr>
        <p:spPr>
          <a:xfrm rot="-10800000">
            <a:off x="1907328" y="2307362"/>
            <a:ext cx="1135754" cy="873252"/>
          </a:xfrm>
          <a:custGeom>
            <a:avLst/>
            <a:gdLst/>
            <a:ahLst/>
            <a:cxnLst/>
            <a:rect l="l" t="t" r="r" b="b"/>
            <a:pathLst>
              <a:path w="1439424" h="1468343">
                <a:moveTo>
                  <a:pt x="0" y="0"/>
                </a:moveTo>
                <a:lnTo>
                  <a:pt x="1439424" y="0"/>
                </a:lnTo>
                <a:lnTo>
                  <a:pt x="719712" y="1468343"/>
                </a:lnTo>
                <a:lnTo>
                  <a:pt x="0" y="0"/>
                </a:lnTo>
              </a:path>
            </a:pathLst>
          </a:custGeom>
          <a:solidFill>
            <a:schemeClr val="accent4">
              <a:alpha val="100000"/>
            </a:schemeClr>
          </a:solidFill>
        </p:spPr>
      </p:sp>
      <p:sp>
        <p:nvSpPr>
          <p:cNvPr id="5" name="TextBox 5"/>
          <p:cNvSpPr txBox="1"/>
          <p:nvPr/>
        </p:nvSpPr>
        <p:spPr>
          <a:xfrm>
            <a:off x="5436235" y="932815"/>
            <a:ext cx="3592195"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二、</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目标任务</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6" name="TextBox 6"/>
          <p:cNvSpPr txBox="1"/>
          <p:nvPr/>
        </p:nvSpPr>
        <p:spPr>
          <a:xfrm>
            <a:off x="4760323" y="2387851"/>
            <a:ext cx="6672519" cy="2717503"/>
          </a:xfrm>
          <a:prstGeom prst="rect">
            <a:avLst/>
          </a:prstGeom>
        </p:spPr>
        <p:txBody>
          <a:bodyPr vert="horz" wrap="square" lIns="123825" tIns="123825" rIns="57150" bIns="123825" rtlCol="0" anchor="ctr" anchorCtr="0">
            <a:noAutofit/>
          </a:bodyPr>
          <a:lstStyle/>
          <a:p>
            <a:pPr algn="l">
              <a:lnSpc>
                <a:spcPct val="140000"/>
              </a:lnSpc>
            </a:pPr>
            <a:r>
              <a:rPr lang="en-US" sz="2400">
                <a:solidFill>
                  <a:schemeClr val="dk1">
                    <a:alpha val="100000"/>
                  </a:schemeClr>
                </a:solidFill>
                <a:latin typeface="Noto Sans SC" panose="020B0500000000000000" charset="-122"/>
                <a:ea typeface="Noto Sans SC" panose="020B0500000000000000" charset="-122"/>
                <a:cs typeface="Noto Sans SC" panose="020B0500000000000000" charset="-122"/>
              </a:rPr>
              <a:t>         </a:t>
            </a: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深入贯彻习近平强军思想，合力发挥各级各部门职能作用，着力为部队输送更多高质量兵员，进一步提升征兵工作质效，全面规范落实拥军优属政策，促进拥军优属全面落实，推动征兵工作任务的高质量完成和双拥工作高质量发展，为实现党在新时代的强军目标提供有力支撑和坚强保障。</a:t>
            </a:r>
            <a:endPar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7" name="Freeform 7"/>
          <p:cNvSpPr/>
          <p:nvPr/>
        </p:nvSpPr>
        <p:spPr>
          <a:xfrm rot="-10800000">
            <a:off x="693125" y="4216961"/>
            <a:ext cx="3564160" cy="876395"/>
          </a:xfrm>
          <a:custGeom>
            <a:avLst/>
            <a:gdLst/>
            <a:ahLst/>
            <a:cxnLst/>
            <a:rect l="l" t="t" r="r" b="b"/>
            <a:pathLst>
              <a:path w="4340604" h="1473681">
                <a:moveTo>
                  <a:pt x="0" y="0"/>
                </a:moveTo>
                <a:lnTo>
                  <a:pt x="4340604" y="0"/>
                </a:lnTo>
                <a:lnTo>
                  <a:pt x="3618275" y="1473681"/>
                </a:lnTo>
                <a:lnTo>
                  <a:pt x="722329" y="1473681"/>
                </a:lnTo>
                <a:lnTo>
                  <a:pt x="0" y="0"/>
                </a:lnTo>
              </a:path>
            </a:pathLst>
          </a:custGeom>
          <a:solidFill>
            <a:schemeClr val="accent1">
              <a:alpha val="100000"/>
            </a:schemeClr>
          </a:solidFill>
        </p:spPr>
      </p:sp>
      <p:sp>
        <p:nvSpPr>
          <p:cNvPr id="8" name="Freeform 8"/>
          <p:cNvSpPr/>
          <p:nvPr/>
        </p:nvSpPr>
        <p:spPr>
          <a:xfrm>
            <a:off x="2276533" y="4456486"/>
            <a:ext cx="397344" cy="397344"/>
          </a:xfrm>
          <a:custGeom>
            <a:avLst/>
            <a:gdLst/>
            <a:ahLst/>
            <a:cxnLst/>
            <a:rect l="l" t="t" r="r" b="b"/>
            <a:pathLst>
              <a:path w="304800" h="304800">
                <a:moveTo>
                  <a:pt x="288693" y="85468"/>
                </a:moveTo>
                <a:lnTo>
                  <a:pt x="193700" y="180461"/>
                </a:lnTo>
                <a:lnTo>
                  <a:pt x="301971" y="180461"/>
                </a:lnTo>
                <a:cubicBezTo>
                  <a:pt x="303686" y="171298"/>
                  <a:pt x="304800" y="162001"/>
                  <a:pt x="304800" y="152400"/>
                </a:cubicBezTo>
                <a:cubicBezTo>
                  <a:pt x="304800" y="128273"/>
                  <a:pt x="298694" y="105747"/>
                  <a:pt x="288693" y="85468"/>
                </a:cubicBezTo>
                <a:close/>
              </a:path>
              <a:path w="304800" h="304800">
                <a:moveTo>
                  <a:pt x="200549" y="145161"/>
                </a:moveTo>
                <a:lnTo>
                  <a:pt x="278682" y="67066"/>
                </a:lnTo>
                <a:cubicBezTo>
                  <a:pt x="260080" y="39643"/>
                  <a:pt x="232543" y="19241"/>
                  <a:pt x="200549" y="8525"/>
                </a:cubicBezTo>
                <a:lnTo>
                  <a:pt x="200549" y="145161"/>
                </a:lnTo>
                <a:close/>
              </a:path>
              <a:path w="304800" h="304800">
                <a:moveTo>
                  <a:pt x="159525" y="200549"/>
                </a:moveTo>
                <a:lnTo>
                  <a:pt x="237677" y="278721"/>
                </a:lnTo>
                <a:cubicBezTo>
                  <a:pt x="265138" y="260156"/>
                  <a:pt x="285560" y="232581"/>
                  <a:pt x="296275" y="200549"/>
                </a:cubicBezTo>
                <a:lnTo>
                  <a:pt x="159525" y="200549"/>
                </a:lnTo>
                <a:close/>
              </a:path>
              <a:path w="304800" h="304800">
                <a:moveTo>
                  <a:pt x="180432" y="111862"/>
                </a:moveTo>
                <a:lnTo>
                  <a:pt x="180432" y="2829"/>
                </a:lnTo>
                <a:cubicBezTo>
                  <a:pt x="171317" y="1133"/>
                  <a:pt x="162001" y="0"/>
                  <a:pt x="152400" y="0"/>
                </a:cubicBezTo>
                <a:cubicBezTo>
                  <a:pt x="128064" y="0"/>
                  <a:pt x="105366" y="6229"/>
                  <a:pt x="84963" y="16393"/>
                </a:cubicBezTo>
                <a:lnTo>
                  <a:pt x="180432" y="111862"/>
                </a:lnTo>
                <a:close/>
              </a:path>
              <a:path w="304800" h="304800">
                <a:moveTo>
                  <a:pt x="124368" y="193853"/>
                </a:moveTo>
                <a:lnTo>
                  <a:pt x="124368" y="301981"/>
                </a:lnTo>
                <a:cubicBezTo>
                  <a:pt x="133483" y="303686"/>
                  <a:pt x="142799" y="304800"/>
                  <a:pt x="152400" y="304800"/>
                </a:cubicBezTo>
                <a:cubicBezTo>
                  <a:pt x="176508" y="304800"/>
                  <a:pt x="198987" y="298694"/>
                  <a:pt x="219266" y="288722"/>
                </a:cubicBezTo>
                <a:lnTo>
                  <a:pt x="124368" y="193853"/>
                </a:lnTo>
                <a:close/>
              </a:path>
              <a:path w="304800" h="304800">
                <a:moveTo>
                  <a:pt x="104232" y="159763"/>
                </a:moveTo>
                <a:lnTo>
                  <a:pt x="26194" y="237792"/>
                </a:lnTo>
                <a:cubicBezTo>
                  <a:pt x="44758" y="265176"/>
                  <a:pt x="72276" y="285569"/>
                  <a:pt x="104232" y="296285"/>
                </a:cubicBezTo>
                <a:lnTo>
                  <a:pt x="104232" y="159763"/>
                </a:lnTo>
                <a:close/>
              </a:path>
              <a:path w="304800" h="304800">
                <a:moveTo>
                  <a:pt x="2829" y="124368"/>
                </a:moveTo>
                <a:cubicBezTo>
                  <a:pt x="1133" y="133483"/>
                  <a:pt x="0" y="142799"/>
                  <a:pt x="0" y="152400"/>
                </a:cubicBezTo>
                <a:cubicBezTo>
                  <a:pt x="0" y="176584"/>
                  <a:pt x="6144" y="199130"/>
                  <a:pt x="16145" y="219408"/>
                </a:cubicBezTo>
                <a:lnTo>
                  <a:pt x="111195" y="124358"/>
                </a:lnTo>
                <a:lnTo>
                  <a:pt x="2829" y="124358"/>
                </a:lnTo>
                <a:close/>
              </a:path>
              <a:path w="304800" h="304800">
                <a:moveTo>
                  <a:pt x="66637" y="26489"/>
                </a:moveTo>
                <a:cubicBezTo>
                  <a:pt x="39443" y="45053"/>
                  <a:pt x="19183" y="72428"/>
                  <a:pt x="8525" y="104232"/>
                </a:cubicBezTo>
                <a:lnTo>
                  <a:pt x="144389" y="104232"/>
                </a:lnTo>
                <a:lnTo>
                  <a:pt x="66637" y="26489"/>
                </a:lnTo>
              </a:path>
            </a:pathLst>
          </a:custGeom>
          <a:solidFill>
            <a:srgbClr val="FFFFFF">
              <a:alpha val="100000"/>
            </a:srgbClr>
          </a:solidFill>
        </p:spPr>
      </p:sp>
      <p:sp>
        <p:nvSpPr>
          <p:cNvPr id="9" name="Freeform 9"/>
          <p:cNvSpPr/>
          <p:nvPr/>
        </p:nvSpPr>
        <p:spPr>
          <a:xfrm>
            <a:off x="2313495" y="3538302"/>
            <a:ext cx="323420" cy="323420"/>
          </a:xfrm>
          <a:custGeom>
            <a:avLst/>
            <a:gdLst/>
            <a:ahLst/>
            <a:cxnLst/>
            <a:rect l="l" t="t" r="r" b="b"/>
            <a:pathLst>
              <a:path w="304800" h="304800">
                <a:moveTo>
                  <a:pt x="0" y="209550"/>
                </a:moveTo>
                <a:lnTo>
                  <a:pt x="152410" y="247650"/>
                </a:lnTo>
                <a:lnTo>
                  <a:pt x="304800" y="209550"/>
                </a:lnTo>
                <a:lnTo>
                  <a:pt x="304800" y="247650"/>
                </a:lnTo>
                <a:lnTo>
                  <a:pt x="152410" y="285750"/>
                </a:lnTo>
                <a:lnTo>
                  <a:pt x="0" y="247650"/>
                </a:lnTo>
                <a:close/>
              </a:path>
              <a:path w="304800" h="304800">
                <a:moveTo>
                  <a:pt x="0" y="133350"/>
                </a:moveTo>
                <a:lnTo>
                  <a:pt x="152410" y="171450"/>
                </a:lnTo>
                <a:lnTo>
                  <a:pt x="304800" y="133350"/>
                </a:lnTo>
                <a:lnTo>
                  <a:pt x="304800" y="171450"/>
                </a:lnTo>
                <a:lnTo>
                  <a:pt x="152410" y="209550"/>
                </a:lnTo>
                <a:lnTo>
                  <a:pt x="0" y="171450"/>
                </a:lnTo>
                <a:close/>
              </a:path>
              <a:path w="304800" h="304800">
                <a:moveTo>
                  <a:pt x="0" y="57150"/>
                </a:moveTo>
                <a:lnTo>
                  <a:pt x="152410" y="19050"/>
                </a:lnTo>
                <a:lnTo>
                  <a:pt x="304800" y="57150"/>
                </a:lnTo>
                <a:lnTo>
                  <a:pt x="304800" y="95250"/>
                </a:lnTo>
                <a:lnTo>
                  <a:pt x="152410" y="133350"/>
                </a:lnTo>
                <a:lnTo>
                  <a:pt x="0" y="95250"/>
                </a:lnTo>
              </a:path>
            </a:pathLst>
          </a:custGeom>
          <a:solidFill>
            <a:srgbClr val="FFFFFF">
              <a:alpha val="100000"/>
            </a:srgbClr>
          </a:solidFill>
        </p:spPr>
      </p:sp>
      <p:sp>
        <p:nvSpPr>
          <p:cNvPr id="10" name="Freeform 10"/>
          <p:cNvSpPr/>
          <p:nvPr/>
        </p:nvSpPr>
        <p:spPr>
          <a:xfrm>
            <a:off x="2352110" y="2772317"/>
            <a:ext cx="246190" cy="246190"/>
          </a:xfrm>
          <a:custGeom>
            <a:avLst/>
            <a:gdLst/>
            <a:ahLst/>
            <a:cxnLst/>
            <a:rect l="l" t="t" r="r" b="b"/>
            <a:pathLst>
              <a:path w="304800" h="304800">
                <a:moveTo>
                  <a:pt x="126463" y="0"/>
                </a:moveTo>
                <a:lnTo>
                  <a:pt x="0" y="0"/>
                </a:lnTo>
                <a:lnTo>
                  <a:pt x="0" y="126463"/>
                </a:lnTo>
                <a:lnTo>
                  <a:pt x="178298" y="304800"/>
                </a:lnTo>
                <a:lnTo>
                  <a:pt x="178298" y="178337"/>
                </a:lnTo>
                <a:lnTo>
                  <a:pt x="304800" y="178337"/>
                </a:lnTo>
                <a:lnTo>
                  <a:pt x="126463" y="0"/>
                </a:lnTo>
                <a:close/>
                <a:moveTo>
                  <a:pt x="69647" y="105928"/>
                </a:moveTo>
                <a:cubicBezTo>
                  <a:pt x="49625" y="105928"/>
                  <a:pt x="33404" y="89706"/>
                  <a:pt x="33404" y="69685"/>
                </a:cubicBezTo>
                <a:cubicBezTo>
                  <a:pt x="33404" y="49663"/>
                  <a:pt x="49625" y="33442"/>
                  <a:pt x="69647" y="33442"/>
                </a:cubicBezTo>
                <a:cubicBezTo>
                  <a:pt x="89668" y="33442"/>
                  <a:pt x="105889" y="49663"/>
                  <a:pt x="105889" y="69685"/>
                </a:cubicBezTo>
                <a:cubicBezTo>
                  <a:pt x="105889" y="89706"/>
                  <a:pt x="89668" y="105928"/>
                  <a:pt x="69647" y="105928"/>
                </a:cubicBezTo>
                <a:close/>
              </a:path>
            </a:pathLst>
          </a:custGeom>
          <a:solidFill>
            <a:srgbClr val="FFFFFF">
              <a:alpha val="100000"/>
            </a:srgbClr>
          </a:solid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476250" y="1470025"/>
            <a:ext cx="11238865" cy="2684780"/>
          </a:xfrm>
          <a:prstGeom prst="roundRect">
            <a:avLst>
              <a:gd name="adj" fmla="val 16667"/>
            </a:avLst>
          </a:prstGeom>
          <a:solidFill>
            <a:schemeClr val="accent1">
              <a:alpha val="100000"/>
            </a:schemeClr>
          </a:solidFill>
        </p:spPr>
      </p:sp>
      <p:sp>
        <p:nvSpPr>
          <p:cNvPr id="3" name="TextBox 3"/>
          <p:cNvSpPr txBox="1"/>
          <p:nvPr/>
        </p:nvSpPr>
        <p:spPr>
          <a:xfrm>
            <a:off x="680493" y="434238"/>
            <a:ext cx="11239500" cy="914400"/>
          </a:xfrm>
          <a:prstGeom prst="rect">
            <a:avLst/>
          </a:prstGeom>
        </p:spPr>
        <p:txBody>
          <a:bodyPr vert="horz" wrap="square" lIns="123825" tIns="123825" rIns="57150" bIns="123825" rtlCol="0" anchor="ctr" anchorCtr="0">
            <a:noAutofit/>
          </a:bodyPr>
          <a:lstStyle/>
          <a:p>
            <a:pPr>
              <a:lnSpc>
                <a:spcPct val="140000"/>
              </a:lnSpc>
            </a:pPr>
            <a:r>
              <a:rPr lang="en-US" altLang="zh-CN" sz="3000" b="1">
                <a:solidFill>
                  <a:schemeClr val="dk2">
                    <a:alpha val="100000"/>
                  </a:schemeClr>
                </a:solidFill>
                <a:latin typeface="OPPOSans B"/>
                <a:ea typeface="宋体" panose="02010600030101010101" pitchFamily="2" charset="-122"/>
                <a:cs typeface="OPPOSans B"/>
              </a:rPr>
              <a:t>    </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三、工作进展</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4" name="Freeform 4"/>
          <p:cNvSpPr/>
          <p:nvPr/>
        </p:nvSpPr>
        <p:spPr>
          <a:xfrm>
            <a:off x="1458055" y="5431509"/>
            <a:ext cx="9275890" cy="605612"/>
          </a:xfrm>
          <a:custGeom>
            <a:avLst/>
            <a:gdLst/>
            <a:ahLst/>
            <a:cxnLst/>
            <a:rect l="l" t="t" r="r" b="b"/>
            <a:pathLst>
              <a:path w="8348133" h="561260">
                <a:moveTo>
                  <a:pt x="0" y="561260"/>
                </a:moveTo>
                <a:cubicBezTo>
                  <a:pt x="2751667" y="-155585"/>
                  <a:pt x="5545667" y="-212029"/>
                  <a:pt x="8348133" y="544326"/>
                </a:cubicBezTo>
              </a:path>
            </a:pathLst>
          </a:custGeom>
          <a:noFill/>
          <a:ln w="12700">
            <a:solidFill>
              <a:schemeClr val="accent1">
                <a:alpha val="100000"/>
              </a:schemeClr>
            </a:solidFill>
            <a:prstDash val="solid"/>
          </a:ln>
        </p:spPr>
      </p:sp>
      <p:sp>
        <p:nvSpPr>
          <p:cNvPr id="5" name="AutoShape 5"/>
          <p:cNvSpPr/>
          <p:nvPr/>
        </p:nvSpPr>
        <p:spPr>
          <a:xfrm>
            <a:off x="1335949" y="5929320"/>
            <a:ext cx="191850" cy="191850"/>
          </a:xfrm>
          <a:prstGeom prst="ellipse">
            <a:avLst/>
          </a:prstGeom>
          <a:solidFill>
            <a:schemeClr val="accent1">
              <a:alpha val="100000"/>
            </a:schemeClr>
          </a:solidFill>
        </p:spPr>
      </p:sp>
      <p:sp>
        <p:nvSpPr>
          <p:cNvPr id="6" name="AutoShape 6"/>
          <p:cNvSpPr/>
          <p:nvPr/>
        </p:nvSpPr>
        <p:spPr>
          <a:xfrm>
            <a:off x="3668384" y="5493547"/>
            <a:ext cx="191850" cy="191850"/>
          </a:xfrm>
          <a:prstGeom prst="ellipse">
            <a:avLst/>
          </a:prstGeom>
          <a:solidFill>
            <a:schemeClr val="accent1">
              <a:alpha val="100000"/>
            </a:schemeClr>
          </a:solidFill>
        </p:spPr>
      </p:sp>
      <p:sp>
        <p:nvSpPr>
          <p:cNvPr id="7" name="AutoShape 7"/>
          <p:cNvSpPr/>
          <p:nvPr/>
        </p:nvSpPr>
        <p:spPr>
          <a:xfrm>
            <a:off x="6000075" y="5335584"/>
            <a:ext cx="191850" cy="191850"/>
          </a:xfrm>
          <a:prstGeom prst="ellipse">
            <a:avLst/>
          </a:prstGeom>
          <a:solidFill>
            <a:schemeClr val="accent1">
              <a:alpha val="100000"/>
            </a:schemeClr>
          </a:solidFill>
        </p:spPr>
      </p:sp>
      <p:sp>
        <p:nvSpPr>
          <p:cNvPr id="8" name="AutoShape 8"/>
          <p:cNvSpPr/>
          <p:nvPr/>
        </p:nvSpPr>
        <p:spPr>
          <a:xfrm>
            <a:off x="8333253" y="5493547"/>
            <a:ext cx="191850" cy="191850"/>
          </a:xfrm>
          <a:prstGeom prst="ellipse">
            <a:avLst/>
          </a:prstGeom>
          <a:solidFill>
            <a:schemeClr val="accent1">
              <a:alpha val="100000"/>
            </a:schemeClr>
          </a:solidFill>
        </p:spPr>
      </p:sp>
      <p:sp>
        <p:nvSpPr>
          <p:cNvPr id="9" name="AutoShape 9"/>
          <p:cNvSpPr/>
          <p:nvPr/>
        </p:nvSpPr>
        <p:spPr>
          <a:xfrm>
            <a:off x="10665687" y="5929320"/>
            <a:ext cx="191850" cy="191850"/>
          </a:xfrm>
          <a:prstGeom prst="ellipse">
            <a:avLst/>
          </a:prstGeom>
          <a:solidFill>
            <a:schemeClr val="accent1">
              <a:alpha val="100000"/>
            </a:schemeClr>
          </a:solidFill>
        </p:spPr>
      </p:sp>
      <p:sp>
        <p:nvSpPr>
          <p:cNvPr id="10" name="AutoShape 10"/>
          <p:cNvSpPr/>
          <p:nvPr/>
        </p:nvSpPr>
        <p:spPr>
          <a:xfrm>
            <a:off x="5696624" y="4346785"/>
            <a:ext cx="838202" cy="838202"/>
          </a:xfrm>
          <a:prstGeom prst="ellipse">
            <a:avLst/>
          </a:prstGeom>
          <a:solidFill>
            <a:schemeClr val="accent1">
              <a:alpha val="100000"/>
            </a:schemeClr>
          </a:solidFill>
        </p:spPr>
      </p:sp>
      <p:sp>
        <p:nvSpPr>
          <p:cNvPr id="11" name="AutoShape 11"/>
          <p:cNvSpPr/>
          <p:nvPr/>
        </p:nvSpPr>
        <p:spPr>
          <a:xfrm>
            <a:off x="3345208" y="4519628"/>
            <a:ext cx="838202" cy="838202"/>
          </a:xfrm>
          <a:prstGeom prst="ellipse">
            <a:avLst/>
          </a:prstGeom>
          <a:solidFill>
            <a:schemeClr val="accent1">
              <a:alpha val="100000"/>
            </a:schemeClr>
          </a:solidFill>
        </p:spPr>
      </p:sp>
      <p:sp>
        <p:nvSpPr>
          <p:cNvPr id="12" name="AutoShape 12"/>
          <p:cNvSpPr/>
          <p:nvPr/>
        </p:nvSpPr>
        <p:spPr>
          <a:xfrm>
            <a:off x="1012773" y="4911322"/>
            <a:ext cx="838202" cy="838202"/>
          </a:xfrm>
          <a:prstGeom prst="ellipse">
            <a:avLst/>
          </a:prstGeom>
          <a:solidFill>
            <a:schemeClr val="accent1">
              <a:alpha val="100000"/>
            </a:schemeClr>
          </a:solidFill>
        </p:spPr>
      </p:sp>
      <p:sp>
        <p:nvSpPr>
          <p:cNvPr id="13" name="AutoShape 13"/>
          <p:cNvSpPr/>
          <p:nvPr/>
        </p:nvSpPr>
        <p:spPr>
          <a:xfrm>
            <a:off x="8010077" y="4519628"/>
            <a:ext cx="838202" cy="838202"/>
          </a:xfrm>
          <a:prstGeom prst="ellipse">
            <a:avLst/>
          </a:prstGeom>
          <a:solidFill>
            <a:schemeClr val="accent1">
              <a:alpha val="100000"/>
            </a:schemeClr>
          </a:solidFill>
        </p:spPr>
      </p:sp>
      <p:sp>
        <p:nvSpPr>
          <p:cNvPr id="14" name="AutoShape 14"/>
          <p:cNvSpPr/>
          <p:nvPr/>
        </p:nvSpPr>
        <p:spPr>
          <a:xfrm>
            <a:off x="10342511" y="4911322"/>
            <a:ext cx="838202" cy="838202"/>
          </a:xfrm>
          <a:prstGeom prst="ellipse">
            <a:avLst/>
          </a:prstGeom>
          <a:solidFill>
            <a:schemeClr val="accent1">
              <a:alpha val="100000"/>
            </a:schemeClr>
          </a:solidFill>
        </p:spPr>
      </p:sp>
      <p:sp>
        <p:nvSpPr>
          <p:cNvPr id="15" name="Freeform 15"/>
          <p:cNvSpPr/>
          <p:nvPr/>
        </p:nvSpPr>
        <p:spPr>
          <a:xfrm>
            <a:off x="1307454" y="5156412"/>
            <a:ext cx="285637" cy="340022"/>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16" name="Freeform 16"/>
          <p:cNvSpPr/>
          <p:nvPr/>
        </p:nvSpPr>
        <p:spPr>
          <a:xfrm>
            <a:off x="10656484" y="5175462"/>
            <a:ext cx="285637" cy="340022"/>
          </a:xfrm>
          <a:custGeom>
            <a:avLst/>
            <a:gdLst/>
            <a:ahLst/>
            <a:cxnLst/>
            <a:rect l="l" t="t" r="r" b="b"/>
            <a:pathLst>
              <a:path w="401" h="478">
                <a:moveTo>
                  <a:pt x="401" y="89"/>
                </a:moveTo>
                <a:lnTo>
                  <a:pt x="401" y="293"/>
                </a:lnTo>
                <a:cubicBezTo>
                  <a:pt x="292" y="212"/>
                  <a:pt x="182" y="375"/>
                  <a:pt x="73" y="293"/>
                </a:cubicBezTo>
                <a:lnTo>
                  <a:pt x="73" y="89"/>
                </a:lnTo>
                <a:cubicBezTo>
                  <a:pt x="182" y="171"/>
                  <a:pt x="292" y="7"/>
                  <a:pt x="401" y="89"/>
                </a:cubicBezTo>
                <a:close/>
              </a:path>
              <a:path w="401" h="478">
                <a:moveTo>
                  <a:pt x="39" y="0"/>
                </a:moveTo>
                <a:cubicBezTo>
                  <a:pt x="18" y="0"/>
                  <a:pt x="0" y="17"/>
                  <a:pt x="0" y="39"/>
                </a:cubicBezTo>
                <a:cubicBezTo>
                  <a:pt x="0" y="54"/>
                  <a:pt x="9" y="68"/>
                  <a:pt x="23" y="74"/>
                </a:cubicBezTo>
                <a:lnTo>
                  <a:pt x="23" y="478"/>
                </a:lnTo>
                <a:lnTo>
                  <a:pt x="56" y="478"/>
                </a:lnTo>
                <a:lnTo>
                  <a:pt x="56" y="74"/>
                </a:lnTo>
                <a:cubicBezTo>
                  <a:pt x="69" y="68"/>
                  <a:pt x="78" y="54"/>
                  <a:pt x="78" y="39"/>
                </a:cubicBezTo>
                <a:cubicBezTo>
                  <a:pt x="78" y="17"/>
                  <a:pt x="61" y="0"/>
                  <a:pt x="39" y="0"/>
                </a:cubicBezTo>
              </a:path>
            </a:pathLst>
          </a:custGeom>
          <a:solidFill>
            <a:srgbClr val="FFFFFF">
              <a:alpha val="100000"/>
            </a:srgbClr>
          </a:solidFill>
        </p:spPr>
      </p:sp>
      <p:sp>
        <p:nvSpPr>
          <p:cNvPr id="17" name="Freeform 17"/>
          <p:cNvSpPr/>
          <p:nvPr/>
        </p:nvSpPr>
        <p:spPr>
          <a:xfrm>
            <a:off x="3552466" y="4739614"/>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4F4">
              <a:alpha val="100000"/>
            </a:srgbClr>
          </a:solidFill>
        </p:spPr>
      </p:sp>
      <p:sp>
        <p:nvSpPr>
          <p:cNvPr id="18" name="Freeform 18"/>
          <p:cNvSpPr/>
          <p:nvPr/>
        </p:nvSpPr>
        <p:spPr>
          <a:xfrm>
            <a:off x="8245909" y="4740783"/>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6F6">
              <a:alpha val="100000"/>
            </a:srgbClr>
          </a:solidFill>
        </p:spPr>
      </p:sp>
      <p:sp>
        <p:nvSpPr>
          <p:cNvPr id="19" name="Freeform 19"/>
          <p:cNvSpPr/>
          <p:nvPr/>
        </p:nvSpPr>
        <p:spPr>
          <a:xfrm>
            <a:off x="5906295" y="4594017"/>
            <a:ext cx="423687" cy="398229"/>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9F6F6">
              <a:alpha val="100000"/>
            </a:srgbClr>
          </a:solidFill>
        </p:spPr>
      </p:sp>
      <p:sp>
        <p:nvSpPr>
          <p:cNvPr id="20" name="TextBox 20"/>
          <p:cNvSpPr txBox="1"/>
          <p:nvPr/>
        </p:nvSpPr>
        <p:spPr>
          <a:xfrm>
            <a:off x="912572" y="1718641"/>
            <a:ext cx="10455834" cy="1868121"/>
          </a:xfrm>
          <a:prstGeom prst="rect">
            <a:avLst/>
          </a:prstGeom>
        </p:spPr>
        <p:txBody>
          <a:bodyPr vert="horz" wrap="square" lIns="66008" tIns="33052" rIns="66008" bIns="33052" rtlCol="0" anchor="ctr" anchorCtr="0">
            <a:noAutofit/>
          </a:bodyPr>
          <a:lstStyle/>
          <a:p>
            <a:pPr algn="l">
              <a:lnSpc>
                <a:spcPct val="180000"/>
              </a:lnSpc>
            </a:pPr>
            <a:r>
              <a:rPr lang="en-US" sz="2000">
                <a:solidFill>
                  <a:srgbClr val="FFFFFF">
                    <a:alpha val="100000"/>
                  </a:srgbClr>
                </a:solidFill>
                <a:latin typeface="Noto Sans SC" panose="020B0500000000000000" charset="-122"/>
                <a:ea typeface="Noto Sans SC" panose="020B0500000000000000" charset="-122"/>
                <a:cs typeface="Noto Sans SC" panose="020B0500000000000000" charset="-122"/>
              </a:rPr>
              <a:t>       </a:t>
            </a:r>
            <a:r>
              <a:rPr lang="en-US" sz="2400">
                <a:solidFill>
                  <a:srgbClr val="FFFFFF">
                    <a:alpha val="100000"/>
                  </a:srgbClr>
                </a:solidFill>
                <a:latin typeface="Noto Sans SC" panose="020B0500000000000000" charset="-122"/>
                <a:ea typeface="Noto Sans SC" panose="020B0500000000000000" charset="-122"/>
                <a:cs typeface="Noto Sans SC" panose="020B0500000000000000" charset="-122"/>
              </a:rPr>
              <a:t>2024年12月，开始草拟《关于修订漳平市促进征兵工作实施办法的通知（初稿）》</a:t>
            </a:r>
            <a:r>
              <a:rPr lang="zh-CN" altLang="en-US" sz="2400">
                <a:solidFill>
                  <a:srgbClr val="FFFFFF">
                    <a:alpha val="100000"/>
                  </a:srgbClr>
                </a:solidFill>
                <a:latin typeface="Noto Sans SC" panose="020B0500000000000000" charset="-122"/>
                <a:ea typeface="Noto Sans SC" panose="020B0500000000000000" charset="-122"/>
                <a:cs typeface="Noto Sans SC" panose="020B0500000000000000" charset="-122"/>
              </a:rPr>
              <a:t>；</a:t>
            </a:r>
            <a:r>
              <a:rPr lang="en-US" sz="2400">
                <a:solidFill>
                  <a:srgbClr val="FFFFFF">
                    <a:alpha val="100000"/>
                  </a:srgbClr>
                </a:solidFill>
                <a:latin typeface="Noto Sans SC" panose="020B0500000000000000" charset="-122"/>
                <a:ea typeface="Noto Sans SC" panose="020B0500000000000000" charset="-122"/>
                <a:cs typeface="Noto Sans SC" panose="020B0500000000000000" charset="-122"/>
              </a:rPr>
              <a:t>于2024年12月</a:t>
            </a:r>
            <a:r>
              <a:rPr lang="zh-CN" altLang="en-US" sz="2400">
                <a:solidFill>
                  <a:srgbClr val="FFFFFF">
                    <a:alpha val="100000"/>
                  </a:srgbClr>
                </a:solidFill>
                <a:latin typeface="Noto Sans SC" panose="020B0500000000000000" charset="-122"/>
                <a:ea typeface="Noto Sans SC" panose="020B0500000000000000" charset="-122"/>
                <a:cs typeface="Noto Sans SC" panose="020B0500000000000000" charset="-122"/>
              </a:rPr>
              <a:t>下</a:t>
            </a:r>
            <a:r>
              <a:rPr lang="en-US" sz="2400">
                <a:solidFill>
                  <a:srgbClr val="FFFFFF">
                    <a:alpha val="100000"/>
                  </a:srgbClr>
                </a:solidFill>
                <a:latin typeface="Noto Sans SC" panose="020B0500000000000000" charset="-122"/>
                <a:ea typeface="Noto Sans SC" panose="020B0500000000000000" charset="-122"/>
                <a:cs typeface="Noto Sans SC" panose="020B0500000000000000" charset="-122"/>
              </a:rPr>
              <a:t>旬，形成《关于修订漳平市促进征兵工作实施办法的通知（征求意见稿）》，向社会公众公开征求意见，并召开专题会、常务会议审议通过，最终于2025年4月9日由漳平市人民政府办公室印发。</a:t>
            </a:r>
            <a:endParaRPr lang="en-US" sz="2400">
              <a:solidFill>
                <a:srgbClr val="FFFFFF">
                  <a:alpha val="100000"/>
                </a:srgb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5394325" y="2381250"/>
            <a:ext cx="1513205" cy="1895475"/>
          </a:xfrm>
          <a:prstGeom prst="ellipse">
            <a:avLst/>
          </a:prstGeom>
          <a:solidFill>
            <a:schemeClr val="accent3">
              <a:alpha val="100000"/>
            </a:schemeClr>
          </a:solidFill>
        </p:spPr>
      </p:sp>
      <p:sp>
        <p:nvSpPr>
          <p:cNvPr id="3" name="AutoShape 3"/>
          <p:cNvSpPr/>
          <p:nvPr/>
        </p:nvSpPr>
        <p:spPr>
          <a:xfrm>
            <a:off x="988695" y="4443095"/>
            <a:ext cx="1120140" cy="1020445"/>
          </a:xfrm>
          <a:prstGeom prst="ellipse">
            <a:avLst/>
          </a:prstGeom>
          <a:solidFill>
            <a:schemeClr val="accent1">
              <a:alpha val="100000"/>
            </a:schemeClr>
          </a:solidFill>
        </p:spPr>
      </p:sp>
      <p:sp>
        <p:nvSpPr>
          <p:cNvPr id="4" name="Freeform 4"/>
          <p:cNvSpPr/>
          <p:nvPr/>
        </p:nvSpPr>
        <p:spPr>
          <a:xfrm>
            <a:off x="1252808" y="4751992"/>
            <a:ext cx="378863" cy="378863"/>
          </a:xfrm>
          <a:custGeom>
            <a:avLst/>
            <a:gdLst/>
            <a:ahLst/>
            <a:cxnLst/>
            <a:rect l="l" t="t" r="r" b="b"/>
            <a:pathLst>
              <a:path w="304800" h="304800">
                <a:moveTo>
                  <a:pt x="0" y="91440"/>
                </a:moveTo>
                <a:lnTo>
                  <a:pt x="152400" y="0"/>
                </a:lnTo>
                <a:lnTo>
                  <a:pt x="304800" y="91440"/>
                </a:lnTo>
                <a:lnTo>
                  <a:pt x="304800" y="121920"/>
                </a:lnTo>
                <a:lnTo>
                  <a:pt x="0" y="121920"/>
                </a:lnTo>
                <a:lnTo>
                  <a:pt x="0" y="91440"/>
                </a:lnTo>
                <a:close/>
                <a:moveTo>
                  <a:pt x="0" y="274320"/>
                </a:moveTo>
                <a:lnTo>
                  <a:pt x="304800" y="274320"/>
                </a:lnTo>
                <a:lnTo>
                  <a:pt x="304800" y="304800"/>
                </a:lnTo>
                <a:lnTo>
                  <a:pt x="0" y="304800"/>
                </a:lnTo>
                <a:lnTo>
                  <a:pt x="0" y="274320"/>
                </a:lnTo>
                <a:close/>
                <a:moveTo>
                  <a:pt x="30480" y="243840"/>
                </a:moveTo>
                <a:lnTo>
                  <a:pt x="274320" y="243840"/>
                </a:lnTo>
                <a:lnTo>
                  <a:pt x="274320" y="274320"/>
                </a:lnTo>
                <a:lnTo>
                  <a:pt x="30480" y="274320"/>
                </a:lnTo>
                <a:lnTo>
                  <a:pt x="30480" y="243840"/>
                </a:lnTo>
                <a:close/>
                <a:moveTo>
                  <a:pt x="30480" y="121920"/>
                </a:moveTo>
                <a:lnTo>
                  <a:pt x="91440" y="121920"/>
                </a:lnTo>
                <a:lnTo>
                  <a:pt x="91440" y="243840"/>
                </a:lnTo>
                <a:lnTo>
                  <a:pt x="30480" y="243840"/>
                </a:lnTo>
                <a:lnTo>
                  <a:pt x="30480" y="121920"/>
                </a:lnTo>
                <a:close/>
                <a:moveTo>
                  <a:pt x="121920" y="121920"/>
                </a:moveTo>
                <a:lnTo>
                  <a:pt x="182880" y="121920"/>
                </a:lnTo>
                <a:lnTo>
                  <a:pt x="182880" y="243840"/>
                </a:lnTo>
                <a:lnTo>
                  <a:pt x="121920" y="243840"/>
                </a:lnTo>
                <a:lnTo>
                  <a:pt x="121920" y="121920"/>
                </a:lnTo>
                <a:close/>
                <a:moveTo>
                  <a:pt x="213360" y="121920"/>
                </a:moveTo>
                <a:lnTo>
                  <a:pt x="274320" y="121920"/>
                </a:lnTo>
                <a:lnTo>
                  <a:pt x="274320" y="243840"/>
                </a:lnTo>
                <a:lnTo>
                  <a:pt x="213360" y="243840"/>
                </a:lnTo>
                <a:lnTo>
                  <a:pt x="213360" y="121920"/>
                </a:lnTo>
                <a:close/>
              </a:path>
            </a:pathLst>
          </a:custGeom>
          <a:solidFill>
            <a:srgbClr val="FFFFFF">
              <a:alpha val="100000"/>
            </a:srgbClr>
          </a:solidFill>
        </p:spPr>
      </p:sp>
      <p:sp>
        <p:nvSpPr>
          <p:cNvPr id="5" name="AutoShape 5"/>
          <p:cNvSpPr/>
          <p:nvPr/>
        </p:nvSpPr>
        <p:spPr>
          <a:xfrm>
            <a:off x="3698594" y="2234471"/>
            <a:ext cx="623736" cy="3934111"/>
          </a:xfrm>
          <a:prstGeom prst="rect">
            <a:avLst/>
          </a:prstGeom>
          <a:gradFill>
            <a:gsLst>
              <a:gs pos="0">
                <a:schemeClr val="accent3">
                  <a:alpha val="50147"/>
                </a:schemeClr>
              </a:gs>
              <a:gs pos="100000">
                <a:schemeClr val="accent3">
                  <a:alpha val="0"/>
                </a:schemeClr>
              </a:gs>
            </a:gsLst>
            <a:lin ang="5400000"/>
          </a:gradFill>
        </p:spPr>
        <p:txBody>
          <a:bodyPr vert="horz" wrap="square" lIns="91440" tIns="45720" rIns="91440" bIns="45720" rtlCol="0" anchor="t" anchorCtr="0">
            <a:normAutofit/>
          </a:bodyPr>
          <a:lstStyle/>
          <a:p>
            <a:pPr algn="l">
              <a:lnSpc>
                <a:spcPct val="100000"/>
              </a:lnSpc>
              <a:spcBef>
                <a:spcPts val="375"/>
              </a:spcBef>
              <a:defRPr/>
            </a:pPr>
            <a:endParaRPr lang="en-US" sz="1100"/>
          </a:p>
        </p:txBody>
      </p:sp>
      <p:sp>
        <p:nvSpPr>
          <p:cNvPr id="6" name="AutoShape 6"/>
          <p:cNvSpPr/>
          <p:nvPr/>
        </p:nvSpPr>
        <p:spPr>
          <a:xfrm rot="20753632" flipV="1">
            <a:off x="932605" y="4821456"/>
            <a:ext cx="6885623" cy="81724"/>
          </a:xfrm>
          <a:prstGeom prst="rect">
            <a:avLst/>
          </a:prstGeom>
          <a:solidFill>
            <a:schemeClr val="accent2">
              <a:alpha val="100000"/>
            </a:schemeClr>
          </a:solidFill>
        </p:spPr>
      </p:sp>
      <p:sp>
        <p:nvSpPr>
          <p:cNvPr id="7" name="AutoShape 7"/>
          <p:cNvSpPr/>
          <p:nvPr/>
        </p:nvSpPr>
        <p:spPr>
          <a:xfrm>
            <a:off x="3720096" y="4949948"/>
            <a:ext cx="627793" cy="541210"/>
          </a:xfrm>
          <a:prstGeom prst="triangle">
            <a:avLst>
              <a:gd name="adj" fmla="val 50000"/>
            </a:avLst>
          </a:prstGeom>
          <a:solidFill>
            <a:schemeClr val="accent2">
              <a:alpha val="100000"/>
            </a:schemeClr>
          </a:solidFill>
        </p:spPr>
      </p:sp>
      <p:sp>
        <p:nvSpPr>
          <p:cNvPr id="8" name="Freeform 8"/>
          <p:cNvSpPr/>
          <p:nvPr/>
        </p:nvSpPr>
        <p:spPr>
          <a:xfrm>
            <a:off x="6159117" y="2853260"/>
            <a:ext cx="637599" cy="637599"/>
          </a:xfrm>
          <a:custGeom>
            <a:avLst/>
            <a:gdLst/>
            <a:ahLst/>
            <a:cxnLst/>
            <a:rect l="l" t="t" r="r" b="b"/>
            <a:pathLst>
              <a:path w="323850" h="304800">
                <a:moveTo>
                  <a:pt x="265490" y="266700"/>
                </a:moveTo>
                <a:cubicBezTo>
                  <a:pt x="265490" y="266700"/>
                  <a:pt x="318068" y="266757"/>
                  <a:pt x="325450" y="215313"/>
                </a:cubicBezTo>
                <a:cubicBezTo>
                  <a:pt x="328965" y="159058"/>
                  <a:pt x="274625" y="147971"/>
                  <a:pt x="274625" y="147971"/>
                </a:cubicBezTo>
                <a:cubicBezTo>
                  <a:pt x="274625" y="147971"/>
                  <a:pt x="280807" y="64694"/>
                  <a:pt x="204511" y="55197"/>
                </a:cubicBezTo>
                <a:cubicBezTo>
                  <a:pt x="139122" y="48520"/>
                  <a:pt x="119224" y="109290"/>
                  <a:pt x="119224" y="109290"/>
                </a:cubicBezTo>
                <a:cubicBezTo>
                  <a:pt x="119224" y="109290"/>
                  <a:pt x="99527" y="90354"/>
                  <a:pt x="72809" y="105823"/>
                </a:cubicBezTo>
                <a:cubicBezTo>
                  <a:pt x="48892" y="120587"/>
                  <a:pt x="53121" y="147618"/>
                  <a:pt x="53121" y="147618"/>
                </a:cubicBezTo>
                <a:cubicBezTo>
                  <a:pt x="53121" y="147618"/>
                  <a:pt x="0" y="157944"/>
                  <a:pt x="0" y="212084"/>
                </a:cubicBezTo>
                <a:cubicBezTo>
                  <a:pt x="1191" y="266157"/>
                  <a:pt x="57693" y="266700"/>
                  <a:pt x="57693" y="266662"/>
                </a:cubicBezTo>
              </a:path>
            </a:pathLst>
          </a:custGeom>
          <a:solidFill>
            <a:srgbClr val="FFFFFF">
              <a:alpha val="100000"/>
            </a:srgbClr>
          </a:solidFill>
        </p:spPr>
      </p:sp>
      <p:sp>
        <p:nvSpPr>
          <p:cNvPr id="9" name="TextBox 9"/>
          <p:cNvSpPr txBox="1"/>
          <p:nvPr/>
        </p:nvSpPr>
        <p:spPr>
          <a:xfrm>
            <a:off x="7827010" y="830580"/>
            <a:ext cx="3197225" cy="4838065"/>
          </a:xfrm>
          <a:prstGeom prst="rect">
            <a:avLst/>
          </a:prstGeom>
        </p:spPr>
        <p:txBody>
          <a:bodyPr vert="horz" wrap="square" lIns="114300" tIns="57150" rIns="114300" bIns="57150" rtlCol="0" anchor="ctr" anchorCtr="0">
            <a:normAutofit/>
          </a:bodyPr>
          <a:lstStyle/>
          <a:p>
            <a:pPr algn="just">
              <a:lnSpc>
                <a:spcPct val="150000"/>
              </a:lnSpc>
            </a:pPr>
            <a:r>
              <a:rPr lang="en-US" sz="28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该政策使用范围为漳平市辖区内</a:t>
            </a:r>
            <a:r>
              <a:rPr lang="zh-CN" altLang="en-US" sz="28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a:t>
            </a:r>
            <a:r>
              <a:rPr lang="en-US" sz="28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《通知》自印发之日起施行，有效期5年。</a:t>
            </a:r>
            <a:endParaRPr lang="en-US" sz="28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10" name="TextBox 10"/>
          <p:cNvSpPr txBox="1"/>
          <p:nvPr/>
        </p:nvSpPr>
        <p:spPr>
          <a:xfrm>
            <a:off x="7774940" y="638810"/>
            <a:ext cx="2864485" cy="85598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四、</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范围期限</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036320" y="265430"/>
            <a:ext cx="341249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五、</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主要内容</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3" name="TextBox 3"/>
          <p:cNvSpPr txBox="1"/>
          <p:nvPr/>
        </p:nvSpPr>
        <p:spPr>
          <a:xfrm>
            <a:off x="659765" y="1242695"/>
            <a:ext cx="10953750" cy="3250565"/>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r>
              <a:rPr lang="en-US" sz="2400" b="1">
                <a:solidFill>
                  <a:schemeClr val="accent5">
                    <a:lumMod val="75000"/>
                    <a:alpha val="100000"/>
                  </a:schemeClr>
                </a:solidFill>
                <a:latin typeface="Noto Sans SC" panose="020B0500000000000000" charset="-122"/>
                <a:ea typeface="Noto Sans SC" panose="020B0500000000000000" charset="-122"/>
                <a:cs typeface="Noto Sans SC" panose="020B0500000000000000" charset="-122"/>
              </a:rPr>
              <a:t>第一部分</a:t>
            </a:r>
            <a:endParaRPr lang="en-US" sz="2400" b="1">
              <a:solidFill>
                <a:schemeClr val="accent1">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明确了删除和修改相关条款中的具体内容：</a:t>
            </a:r>
            <a:endPar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1- 在《漳平市促进征兵工作实施办法》中关于“鼓励公职人员（含已通过招聘考核未正式入职人员）应征入伍，服义务兵役期间保留公职，视为基层工作经历，计发基本工资。”的条款中，删除这一条款中“计发基本工资”。</a:t>
            </a:r>
            <a:endPar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a:t>
            </a:r>
            <a:endParaRPr lang="en-US" sz="2400">
              <a:solidFill>
                <a:schemeClr val="dk1">
                  <a:alpha val="100000"/>
                </a:scheme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160780" y="265430"/>
            <a:ext cx="341249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五、</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主要内容</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3" name="TextBox 3"/>
          <p:cNvSpPr txBox="1"/>
          <p:nvPr/>
        </p:nvSpPr>
        <p:spPr>
          <a:xfrm>
            <a:off x="659765" y="993775"/>
            <a:ext cx="10953750" cy="4157345"/>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r>
              <a:rPr lang="en-US" sz="2000" b="1">
                <a:solidFill>
                  <a:schemeClr val="accent5">
                    <a:lumMod val="75000"/>
                    <a:alpha val="100000"/>
                  </a:schemeClr>
                </a:solidFill>
                <a:latin typeface="Noto Sans SC" panose="020B0500000000000000" charset="-122"/>
                <a:ea typeface="Noto Sans SC" panose="020B0500000000000000" charset="-122"/>
                <a:cs typeface="Noto Sans SC" panose="020B0500000000000000" charset="-122"/>
              </a:rPr>
              <a:t>第一部分</a:t>
            </a:r>
            <a:endParaRPr lang="en-US" sz="2000" b="1">
              <a:solidFill>
                <a:schemeClr val="accent1">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          2- 在《漳平市促进征兵工作实施办法》中关于送喜报条款修改为：收到军队功勋荣誉表彰通知书和喜报后20日内，由退役军人事务部门和兵役机关共同组织送喜报。二等战功、一等功以上奖励或一级以上表彰的，协调龙岩市退役军人事务局负责同志和军分区负责同志为其家庭送喜报，１名市主要领导参加；三等战功、二等功或二级表彰的，由漳平市退役军人事务局主要负责同志和市人民武装部负责同志为其家庭送喜报，１名市主要领导参加；四等战功、三等功或三级表彰的，由漳平市退役军人事务局负责同志和市人民武装部有关同志为其家庭送喜报，乡镇、街道１名市主要领导参加；“四有”军队人员等其他表彰嘉奖的，由乡镇、街道退役军人服务站和武装部组织，村（居）主要负责人参加。对功勋荣誉表彰军队人员家属给予慰问。慰问标准：二等战功、一等功以上奖励或一级以上表彰10000元，三等战功、二等功或二级表彰5000元、四等战功、三等功或三级表彰2000元、"四有"军队人员等其他表彰嘉奖500元。所需经费从退役军人事务局年度预算中统筹安排，市财政予以核销。（负责单位：财政局、退役军人事务局、人武部）</a:t>
            </a:r>
            <a:endPar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endPar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1374140" y="425450"/>
            <a:ext cx="341249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五、</a:t>
            </a:r>
            <a:r>
              <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rPr>
              <a:t>主要内容</a:t>
            </a:r>
            <a:endParaRPr lang="en-US" sz="3000" b="1">
              <a:solidFill>
                <a:schemeClr val="accent5">
                  <a:lumMod val="50000"/>
                  <a:alpha val="100000"/>
                </a:schemeClr>
              </a:solidFill>
              <a:latin typeface="Noto Sans SC" panose="020B0500000000000000" charset="-122"/>
              <a:ea typeface="Noto Sans SC" panose="020B0500000000000000" charset="-122"/>
              <a:cs typeface="Noto Sans SC" panose="020B0500000000000000" charset="-122"/>
            </a:endParaRPr>
          </a:p>
        </p:txBody>
      </p:sp>
      <p:sp>
        <p:nvSpPr>
          <p:cNvPr id="3" name="TextBox 3"/>
          <p:cNvSpPr txBox="1"/>
          <p:nvPr/>
        </p:nvSpPr>
        <p:spPr>
          <a:xfrm>
            <a:off x="828675" y="1162685"/>
            <a:ext cx="10530840" cy="4157345"/>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r>
              <a:rPr lang="en-US" sz="20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endParaRPr lang="en-US" sz="2000" b="1">
              <a:solidFill>
                <a:schemeClr val="accent1">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b="1">
                <a:solidFill>
                  <a:schemeClr val="accent1">
                    <a:alpha val="100000"/>
                  </a:schemeClr>
                </a:solidFill>
                <a:latin typeface="Noto Sans SC" panose="020B0500000000000000" charset="-122"/>
                <a:ea typeface="Noto Sans SC" panose="020B0500000000000000" charset="-122"/>
                <a:cs typeface="Noto Sans SC" panose="020B0500000000000000" charset="-122"/>
              </a:rPr>
              <a:t>            </a:t>
            </a:r>
            <a:r>
              <a:rPr lang="en-US" sz="2400" b="1">
                <a:solidFill>
                  <a:schemeClr val="accent5">
                    <a:lumMod val="75000"/>
                    <a:alpha val="100000"/>
                  </a:schemeClr>
                </a:solidFill>
                <a:latin typeface="Noto Sans SC" panose="020B0500000000000000" charset="-122"/>
                <a:ea typeface="Noto Sans SC" panose="020B0500000000000000" charset="-122"/>
                <a:cs typeface="Noto Sans SC" panose="020B0500000000000000" charset="-122"/>
              </a:rPr>
              <a:t>第二部分</a:t>
            </a:r>
            <a:endParaRPr lang="en-US" sz="2400" b="1">
              <a:solidFill>
                <a:schemeClr val="accent5">
                  <a:lumMod val="75000"/>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rPr>
              <a:t>         </a:t>
            </a:r>
            <a:endPar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endParaRPr>
          </a:p>
          <a:p>
            <a:pPr algn="l">
              <a:lnSpc>
                <a:spcPct val="140000"/>
              </a:lnSpc>
            </a:pPr>
            <a:r>
              <a:rPr lang="en-US" sz="2000">
                <a:solidFill>
                  <a:schemeClr val="dk1">
                    <a:alpha val="100000"/>
                  </a:schemeClr>
                </a:solidFill>
                <a:latin typeface="Noto Sans SC" panose="020B0500000000000000" charset="-122"/>
                <a:ea typeface="Noto Sans SC" panose="020B0500000000000000" charset="-122"/>
                <a:cs typeface="Noto Sans SC" panose="020B0500000000000000" charset="-122"/>
              </a:rPr>
              <a:t>           </a:t>
            </a:r>
            <a:r>
              <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rPr>
              <a:t>为附件部分，根据修改内容对原文件作相应调整，以附件重新公布，便于实际操作执行落实。</a:t>
            </a:r>
            <a:endParaRPr lang="en-US" sz="2400">
              <a:solidFill>
                <a:schemeClr val="accent2">
                  <a:lumMod val="75000"/>
                  <a:alpha val="100000"/>
                </a:schemeClr>
              </a:solidFill>
              <a:latin typeface="Noto Sans SC" panose="020B0500000000000000" charset="-122"/>
              <a:ea typeface="Noto Sans SC" panose="020B0500000000000000" charset="-122"/>
              <a:cs typeface="Noto Sans SC" panose="020B0500000000000000" charset="-122"/>
            </a:endParaRPr>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E8F8F8"/>
      </a:lt1>
      <a:dk2>
        <a:srgbClr val="000000"/>
      </a:dk2>
      <a:lt2>
        <a:srgbClr val="D3E7E7"/>
      </a:lt2>
      <a:accent1>
        <a:srgbClr val="58C6C9"/>
      </a:accent1>
      <a:accent2>
        <a:srgbClr val="58C6C9"/>
      </a:accent2>
      <a:accent3>
        <a:srgbClr val="33A9AC"/>
      </a:accent3>
      <a:accent4>
        <a:srgbClr val="26BEC2"/>
      </a:accent4>
      <a:accent5>
        <a:srgbClr val="55B1B4"/>
      </a:accent5>
      <a:accent6>
        <a:srgbClr val="379A9C"/>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E8F8F8"/>
      </a:lt1>
      <a:dk2>
        <a:srgbClr val="000000"/>
      </a:dk2>
      <a:lt2>
        <a:srgbClr val="D3E7E7"/>
      </a:lt2>
      <a:accent1>
        <a:srgbClr val="58C6C9"/>
      </a:accent1>
      <a:accent2>
        <a:srgbClr val="58C6C9"/>
      </a:accent2>
      <a:accent3>
        <a:srgbClr val="33A9AC"/>
      </a:accent3>
      <a:accent4>
        <a:srgbClr val="26BEC2"/>
      </a:accent4>
      <a:accent5>
        <a:srgbClr val="55B1B4"/>
      </a:accent5>
      <a:accent6>
        <a:srgbClr val="379A9C"/>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1892</Words>
  <Application>WPS 演示</Application>
  <PresentationFormat>宽屏</PresentationFormat>
  <Paragraphs>58</Paragraphs>
  <Slides>11</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11</vt:i4>
      </vt:variant>
    </vt:vector>
  </HeadingPairs>
  <TitlesOfParts>
    <vt:vector size="26" baseType="lpstr">
      <vt:lpstr>Arial</vt:lpstr>
      <vt:lpstr>宋体</vt:lpstr>
      <vt:lpstr>Wingdings</vt:lpstr>
      <vt:lpstr>方正小标宋简体</vt:lpstr>
      <vt:lpstr>Noto Sans SC</vt:lpstr>
      <vt:lpstr>OPPOSans B</vt:lpstr>
      <vt:lpstr>Segoe Print</vt:lpstr>
      <vt:lpstr>Helvetica</vt:lpstr>
      <vt:lpstr>微软雅黑</vt:lpstr>
      <vt:lpstr>Arial Unicode MS</vt:lpstr>
      <vt:lpstr>等线 Light</vt:lpstr>
      <vt:lpstr>等线</vt:lpstr>
      <vt:lpstr>Calibri</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zhangqishou</dc:creator>
  <cp:lastModifiedBy>cj--dragon</cp:lastModifiedBy>
  <cp:revision>7</cp:revision>
  <dcterms:created xsi:type="dcterms:W3CDTF">2025-10-20T11:38:00Z</dcterms:created>
  <dcterms:modified xsi:type="dcterms:W3CDTF">2025-12-11T09:29:07Z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001191110000802100433B10001","ProduceID":"05c81485baf3d6fecde06254d1b079a0_1765421492_74f6a5896dd0393f43248fc76b64c0b4","ReservedCode1":"5721c7da9e13b1b8f4ae18c5be74e039fe83c53ebad8f00e4d0aaf74d29450d8","ContentPropagator":"001191110000802100433B10001","PropagateID":"05c81485baf3d6fecde06254d1b079a0_1765421492_74f6a5896dd0393f43248fc76b64c0b4","ReservedCode2":"5721c7da9e13b1b8f4ae18c5be74e039fe83c53ebad8f00e4d0aaf74d29450d8"}</vt:lpwstr>
  </property>
  <property fmtid="{D5CDD505-2E9C-101B-9397-08002B2CF9AE}" pid="3" name="ICV">
    <vt:lpwstr>97122C32A2C84DCCA57E557456784743_12</vt:lpwstr>
  </property>
  <property fmtid="{D5CDD505-2E9C-101B-9397-08002B2CF9AE}" pid="4" name="KSOProductBuildVer">
    <vt:lpwstr>2052-12.1.0.24034</vt:lpwstr>
  </property>
</Properties>
</file>